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60" r:id="rId2"/>
    <p:sldId id="268" r:id="rId3"/>
    <p:sldId id="257" r:id="rId4"/>
    <p:sldId id="266" r:id="rId5"/>
    <p:sldId id="273" r:id="rId6"/>
    <p:sldId id="258" r:id="rId7"/>
    <p:sldId id="259" r:id="rId8"/>
    <p:sldId id="269" r:id="rId9"/>
    <p:sldId id="270" r:id="rId10"/>
    <p:sldId id="271" r:id="rId11"/>
    <p:sldId id="272" r:id="rId12"/>
    <p:sldId id="274" r:id="rId13"/>
    <p:sldId id="275" r:id="rId14"/>
    <p:sldId id="276" r:id="rId15"/>
    <p:sldId id="277" r:id="rId16"/>
    <p:sldId id="278" r:id="rId17"/>
    <p:sldId id="279"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285" r:id="rId35"/>
    <p:sldId id="286" r:id="rId36"/>
    <p:sldId id="264" r:id="rId37"/>
    <p:sldId id="287" r:id="rId38"/>
    <p:sldId id="263" r:id="rId39"/>
  </p:sldIdLst>
  <p:sldSz cx="12192000" cy="6858000"/>
  <p:notesSz cx="6858000" cy="9144000"/>
  <p:embeddedFontLst>
    <p:embeddedFont>
      <p:font typeface="Rabiohead" panose="020B0604020202020204" charset="0"/>
      <p:regular r:id="rId41"/>
    </p:embeddedFont>
    <p:embeddedFont>
      <p:font typeface="MV Boli" panose="02000500030200090000" pitchFamily="2" charset="0"/>
      <p:regular r:id="rId42"/>
    </p:embeddedFont>
    <p:embeddedFont>
      <p:font typeface="Calibri" panose="020F0502020204030204" pitchFamily="34" charset="0"/>
      <p:regular r:id="rId43"/>
      <p:bold r:id="rId44"/>
      <p:italic r:id="rId45"/>
      <p:boldItalic r:id="rId46"/>
    </p:embeddedFont>
    <p:embeddedFont>
      <p:font typeface="Segoe UI Light" panose="020B0502040204020203" pitchFamily="34" charset="0"/>
      <p:regular r:id="rId47"/>
      <p:italic r:id="rId48"/>
    </p:embeddedFont>
    <p:embeddedFont>
      <p:font typeface="Segoe UI" panose="020B0502040204020203" pitchFamily="34" charset="0"/>
      <p:regular r:id="rId49"/>
      <p:bold r:id="rId50"/>
      <p:italic r:id="rId51"/>
      <p:boldItalic r:id="rId5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454"/>
    <a:srgbClr val="8CC600"/>
    <a:srgbClr val="FC620C"/>
    <a:srgbClr val="FFC000"/>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113" d="100"/>
          <a:sy n="113" d="100"/>
        </p:scale>
        <p:origin x="31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3.wav"/><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4.wav"/><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educaciontrespuntocero.com/experiencias/la-felicidad-en-la-escuela-una-prioridad/25851.html" TargetMode="External"/><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3dprint.com/52139/3d-printed-math-manipulatives/" TargetMode="External"/><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www.elmundo.es/opinion/2015/05/29/5568bc4246163f34288b45aa.html" TargetMode="External"/><Relationship Id="rId2" Type="http://schemas.openxmlformats.org/officeDocument/2006/relationships/hyperlink" Target="https://www.youtube.com/watch?v=T1_Yg2zgSy8&amp;feature=youtu.be" TargetMode="External"/><Relationship Id="rId1" Type="http://schemas.openxmlformats.org/officeDocument/2006/relationships/slideLayout" Target="../slideLayouts/slideLayout8.xml"/><Relationship Id="rId4" Type="http://schemas.openxmlformats.org/officeDocument/2006/relationships/hyperlink" Target="http://www.ididactic.com/edblog/el-mobiliario-de-las-aulas-del-futur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g"/><Relationship Id="rId2" Type="http://schemas.openxmlformats.org/officeDocument/2006/relationships/image" Target="../media/image38.gif"/><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audio" Target="../media/audio1.wav"/><Relationship Id="rId1" Type="http://schemas.openxmlformats.org/officeDocument/2006/relationships/slideLayout" Target="../slideLayouts/slideLayout4.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309562" y="1227138"/>
            <a:ext cx="11572875" cy="2387600"/>
          </a:xfrm>
        </p:spPr>
        <p:txBody>
          <a:bodyPr>
            <a:normAutofit fontScale="90000"/>
          </a:bodyPr>
          <a:lstStyle/>
          <a:p>
            <a:r>
              <a:rPr lang="en-US" dirty="0" err="1" smtClean="0"/>
              <a:t>Somos</a:t>
            </a:r>
            <a:r>
              <a:rPr lang="en-US" dirty="0" smtClean="0"/>
              <a:t> personas. </a:t>
            </a:r>
            <a:br>
              <a:rPr lang="en-US" dirty="0" smtClean="0"/>
            </a:br>
            <a:r>
              <a:rPr lang="en-US" dirty="0" err="1" smtClean="0"/>
              <a:t>Evolucionamos</a:t>
            </a:r>
            <a:r>
              <a:rPr lang="en-US" dirty="0" smtClean="0"/>
              <a:t>.</a:t>
            </a:r>
            <a:br>
              <a:rPr lang="en-US" dirty="0" smtClean="0"/>
            </a:br>
            <a:r>
              <a:rPr lang="en-US" dirty="0" smtClean="0"/>
              <a:t>La </a:t>
            </a:r>
            <a:r>
              <a:rPr lang="en-US" dirty="0" err="1" smtClean="0"/>
              <a:t>máquina</a:t>
            </a:r>
            <a:r>
              <a:rPr lang="en-US" dirty="0" smtClean="0"/>
              <a:t> de café no </a:t>
            </a:r>
            <a:r>
              <a:rPr lang="en-US" dirty="0" err="1" smtClean="0"/>
              <a:t>almacena</a:t>
            </a:r>
            <a:r>
              <a:rPr lang="en-US" dirty="0" smtClean="0"/>
              <a:t> </a:t>
            </a:r>
            <a:r>
              <a:rPr lang="en-US" dirty="0" err="1" smtClean="0"/>
              <a:t>información</a:t>
            </a:r>
            <a:r>
              <a:rPr lang="en-US" dirty="0" smtClean="0"/>
              <a:t>. </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8701" b="16754"/>
          <a:stretch/>
        </p:blipFill>
        <p:spPr>
          <a:xfrm>
            <a:off x="0" y="4257675"/>
            <a:ext cx="12192000" cy="2600325"/>
          </a:xfrm>
          <a:prstGeom prst="rect">
            <a:avLst/>
          </a:prstGeom>
        </p:spPr>
      </p:pic>
    </p:spTree>
    <p:extLst>
      <p:ext uri="{BB962C8B-B14F-4D97-AF65-F5344CB8AC3E}">
        <p14:creationId xmlns:p14="http://schemas.microsoft.com/office/powerpoint/2010/main" val="184228778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738632" y="164816"/>
            <a:ext cx="8091488" cy="2065337"/>
          </a:xfrm>
        </p:spPr>
        <p:txBody>
          <a:bodyPr>
            <a:normAutofit/>
          </a:bodyPr>
          <a:lstStyle/>
          <a:p>
            <a:r>
              <a:rPr lang="en-US" dirty="0" smtClean="0"/>
              <a:t>Las claves del </a:t>
            </a:r>
            <a:r>
              <a:rPr lang="en-US" dirty="0" err="1" smtClean="0"/>
              <a:t>Éxito</a:t>
            </a:r>
            <a:r>
              <a:rPr lang="en-US" dirty="0" smtClean="0"/>
              <a:t>: los 4 </a:t>
            </a:r>
            <a:r>
              <a:rPr lang="en-US" dirty="0" err="1" smtClean="0"/>
              <a:t>fantásticos</a:t>
            </a:r>
            <a:endParaRPr lang="en-US" dirty="0"/>
          </a:p>
        </p:txBody>
      </p:sp>
      <p:grpSp>
        <p:nvGrpSpPr>
          <p:cNvPr id="3" name="Group 2"/>
          <p:cNvGrpSpPr/>
          <p:nvPr/>
        </p:nvGrpSpPr>
        <p:grpSpPr>
          <a:xfrm>
            <a:off x="3778504" y="2531270"/>
            <a:ext cx="2116331" cy="3994073"/>
            <a:chOff x="3257839" y="1467846"/>
            <a:chExt cx="2868185" cy="5457398"/>
          </a:xfrm>
        </p:grpSpPr>
        <p:grpSp>
          <p:nvGrpSpPr>
            <p:cNvPr id="5" name="Group 4"/>
            <p:cNvGrpSpPr/>
            <p:nvPr/>
          </p:nvGrpSpPr>
          <p:grpSpPr>
            <a:xfrm>
              <a:off x="3257839" y="1467846"/>
              <a:ext cx="2868185" cy="2115012"/>
              <a:chOff x="3191597" y="1188524"/>
              <a:chExt cx="2868185" cy="2115012"/>
            </a:xfrm>
          </p:grpSpPr>
          <p:sp>
            <p:nvSpPr>
              <p:cNvPr id="7" name="Rectangle 6"/>
              <p:cNvSpPr>
                <a:spLocks/>
              </p:cNvSpPr>
              <p:nvPr/>
            </p:nvSpPr>
            <p:spPr bwMode="auto">
              <a:xfrm>
                <a:off x="3191597" y="1188524"/>
                <a:ext cx="2868185" cy="211501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04" tIns="137104" rIns="137104" bIns="182806" numCol="1" spcCol="0" rtlCol="0" fromWordArt="0" anchor="b" anchorCtr="0" forceAA="0" compatLnSpc="1">
                <a:prstTxWarp prst="textNoShape">
                  <a:avLst/>
                </a:prstTxWarp>
                <a:noAutofit/>
              </a:bodyPr>
              <a:lstStyle/>
              <a:p>
                <a:pPr algn="ctr" defTabSz="685580" fontAlgn="base">
                  <a:spcBef>
                    <a:spcPct val="0"/>
                  </a:spcBef>
                  <a:spcAft>
                    <a:spcPct val="0"/>
                  </a:spcAft>
                </a:pPr>
                <a:r>
                  <a:rPr lang="en-US" sz="1400" dirty="0" smtClean="0">
                    <a:solidFill>
                      <a:schemeClr val="bg1"/>
                    </a:solidFill>
                    <a:latin typeface="Segoe UI "/>
                    <a:cs typeface="Segoe UI" panose="020B0502040204020203" pitchFamily="34" charset="0"/>
                  </a:rPr>
                  <a:t>Sponsorship &amp;  </a:t>
                </a:r>
                <a:r>
                  <a:rPr lang="en-US" sz="1400" dirty="0" err="1" smtClean="0">
                    <a:solidFill>
                      <a:schemeClr val="bg1"/>
                    </a:solidFill>
                    <a:latin typeface="Segoe UI "/>
                    <a:cs typeface="Segoe UI" panose="020B0502040204020203" pitchFamily="34" charset="0"/>
                  </a:rPr>
                  <a:t>participación</a:t>
                </a:r>
                <a:endParaRPr lang="en-US" sz="1400" dirty="0">
                  <a:solidFill>
                    <a:schemeClr val="bg1"/>
                  </a:solidFill>
                  <a:latin typeface="Segoe UI "/>
                  <a:cs typeface="Segoe UI" panose="020B0502040204020203" pitchFamily="34" charset="0"/>
                </a:endParaRPr>
              </a:p>
            </p:txBody>
          </p:sp>
          <p:sp>
            <p:nvSpPr>
              <p:cNvPr id="8" name="Freeform 173"/>
              <p:cNvSpPr>
                <a:spLocks noChangeAspect="1" noEditPoints="1"/>
              </p:cNvSpPr>
              <p:nvPr/>
            </p:nvSpPr>
            <p:spPr bwMode="auto">
              <a:xfrm>
                <a:off x="3983692" y="1584000"/>
                <a:ext cx="1320040" cy="852238"/>
              </a:xfrm>
              <a:custGeom>
                <a:avLst/>
                <a:gdLst>
                  <a:gd name="T0" fmla="*/ 1123 w 1808"/>
                  <a:gd name="T1" fmla="*/ 309 h 1164"/>
                  <a:gd name="T2" fmla="*/ 1107 w 1808"/>
                  <a:gd name="T3" fmla="*/ 294 h 1164"/>
                  <a:gd name="T4" fmla="*/ 1090 w 1808"/>
                  <a:gd name="T5" fmla="*/ 282 h 1164"/>
                  <a:gd name="T6" fmla="*/ 1071 w 1808"/>
                  <a:gd name="T7" fmla="*/ 275 h 1164"/>
                  <a:gd name="T8" fmla="*/ 1055 w 1808"/>
                  <a:gd name="T9" fmla="*/ 275 h 1164"/>
                  <a:gd name="T10" fmla="*/ 1038 w 1808"/>
                  <a:gd name="T11" fmla="*/ 278 h 1164"/>
                  <a:gd name="T12" fmla="*/ 778 w 1808"/>
                  <a:gd name="T13" fmla="*/ 406 h 1164"/>
                  <a:gd name="T14" fmla="*/ 748 w 1808"/>
                  <a:gd name="T15" fmla="*/ 415 h 1164"/>
                  <a:gd name="T16" fmla="*/ 719 w 1808"/>
                  <a:gd name="T17" fmla="*/ 417 h 1164"/>
                  <a:gd name="T18" fmla="*/ 691 w 1808"/>
                  <a:gd name="T19" fmla="*/ 410 h 1164"/>
                  <a:gd name="T20" fmla="*/ 668 w 1808"/>
                  <a:gd name="T21" fmla="*/ 396 h 1164"/>
                  <a:gd name="T22" fmla="*/ 648 w 1808"/>
                  <a:gd name="T23" fmla="*/ 372 h 1164"/>
                  <a:gd name="T24" fmla="*/ 641 w 1808"/>
                  <a:gd name="T25" fmla="*/ 348 h 1164"/>
                  <a:gd name="T26" fmla="*/ 640 w 1808"/>
                  <a:gd name="T27" fmla="*/ 324 h 1164"/>
                  <a:gd name="T28" fmla="*/ 648 w 1808"/>
                  <a:gd name="T29" fmla="*/ 299 h 1164"/>
                  <a:gd name="T30" fmla="*/ 664 w 1808"/>
                  <a:gd name="T31" fmla="*/ 278 h 1164"/>
                  <a:gd name="T32" fmla="*/ 1007 w 1808"/>
                  <a:gd name="T33" fmla="*/ 57 h 1164"/>
                  <a:gd name="T34" fmla="*/ 1046 w 1808"/>
                  <a:gd name="T35" fmla="*/ 37 h 1164"/>
                  <a:gd name="T36" fmla="*/ 1086 w 1808"/>
                  <a:gd name="T37" fmla="*/ 24 h 1164"/>
                  <a:gd name="T38" fmla="*/ 1124 w 1808"/>
                  <a:gd name="T39" fmla="*/ 18 h 1164"/>
                  <a:gd name="T40" fmla="*/ 1159 w 1808"/>
                  <a:gd name="T41" fmla="*/ 17 h 1164"/>
                  <a:gd name="T42" fmla="*/ 1197 w 1808"/>
                  <a:gd name="T43" fmla="*/ 21 h 1164"/>
                  <a:gd name="T44" fmla="*/ 1233 w 1808"/>
                  <a:gd name="T45" fmla="*/ 32 h 1164"/>
                  <a:gd name="T46" fmla="*/ 1271 w 1808"/>
                  <a:gd name="T47" fmla="*/ 49 h 1164"/>
                  <a:gd name="T48" fmla="*/ 1305 w 1808"/>
                  <a:gd name="T49" fmla="*/ 69 h 1164"/>
                  <a:gd name="T50" fmla="*/ 1342 w 1808"/>
                  <a:gd name="T51" fmla="*/ 97 h 1164"/>
                  <a:gd name="T52" fmla="*/ 1364 w 1808"/>
                  <a:gd name="T53" fmla="*/ 115 h 1164"/>
                  <a:gd name="T54" fmla="*/ 1403 w 1808"/>
                  <a:gd name="T55" fmla="*/ 145 h 1164"/>
                  <a:gd name="T56" fmla="*/ 1433 w 1808"/>
                  <a:gd name="T57" fmla="*/ 163 h 1164"/>
                  <a:gd name="T58" fmla="*/ 1464 w 1808"/>
                  <a:gd name="T59" fmla="*/ 174 h 1164"/>
                  <a:gd name="T60" fmla="*/ 1489 w 1808"/>
                  <a:gd name="T61" fmla="*/ 175 h 1164"/>
                  <a:gd name="T62" fmla="*/ 1514 w 1808"/>
                  <a:gd name="T63" fmla="*/ 171 h 1164"/>
                  <a:gd name="T64" fmla="*/ 1055 w 1808"/>
                  <a:gd name="T65" fmla="*/ 346 h 1164"/>
                  <a:gd name="T66" fmla="*/ 528 w 1808"/>
                  <a:gd name="T67" fmla="*/ 98 h 1164"/>
                  <a:gd name="T68" fmla="*/ 503 w 1808"/>
                  <a:gd name="T69" fmla="*/ 598 h 1164"/>
                  <a:gd name="T70" fmla="*/ 882 w 1808"/>
                  <a:gd name="T71" fmla="*/ 1011 h 1164"/>
                  <a:gd name="T72" fmla="*/ 966 w 1808"/>
                  <a:gd name="T73" fmla="*/ 954 h 1164"/>
                  <a:gd name="T74" fmla="*/ 1088 w 1808"/>
                  <a:gd name="T75" fmla="*/ 859 h 1164"/>
                  <a:gd name="T76" fmla="*/ 1305 w 1808"/>
                  <a:gd name="T77" fmla="*/ 834 h 1164"/>
                  <a:gd name="T78" fmla="*/ 1454 w 1808"/>
                  <a:gd name="T79" fmla="*/ 741 h 1164"/>
                  <a:gd name="T80" fmla="*/ 770 w 1808"/>
                  <a:gd name="T81" fmla="*/ 970 h 1164"/>
                  <a:gd name="T82" fmla="*/ 739 w 1808"/>
                  <a:gd name="T83" fmla="*/ 961 h 1164"/>
                  <a:gd name="T84" fmla="*/ 707 w 1808"/>
                  <a:gd name="T85" fmla="*/ 964 h 1164"/>
                  <a:gd name="T86" fmla="*/ 671 w 1808"/>
                  <a:gd name="T87" fmla="*/ 866 h 1164"/>
                  <a:gd name="T88" fmla="*/ 644 w 1808"/>
                  <a:gd name="T89" fmla="*/ 851 h 1164"/>
                  <a:gd name="T90" fmla="*/ 614 w 1808"/>
                  <a:gd name="T91" fmla="*/ 848 h 1164"/>
                  <a:gd name="T92" fmla="*/ 596 w 1808"/>
                  <a:gd name="T93" fmla="*/ 851 h 1164"/>
                  <a:gd name="T94" fmla="*/ 558 w 1808"/>
                  <a:gd name="T95" fmla="*/ 753 h 1164"/>
                  <a:gd name="T96" fmla="*/ 529 w 1808"/>
                  <a:gd name="T97" fmla="*/ 738 h 1164"/>
                  <a:gd name="T98" fmla="*/ 495 w 1808"/>
                  <a:gd name="T99" fmla="*/ 736 h 1164"/>
                  <a:gd name="T100" fmla="*/ 454 w 1808"/>
                  <a:gd name="T101" fmla="*/ 648 h 1164"/>
                  <a:gd name="T102" fmla="*/ 311 w 1808"/>
                  <a:gd name="T103" fmla="*/ 812 h 1164"/>
                  <a:gd name="T104" fmla="*/ 342 w 1808"/>
                  <a:gd name="T105" fmla="*/ 825 h 1164"/>
                  <a:gd name="T106" fmla="*/ 377 w 1808"/>
                  <a:gd name="T107" fmla="*/ 825 h 1164"/>
                  <a:gd name="T108" fmla="*/ 419 w 1808"/>
                  <a:gd name="T109" fmla="*/ 921 h 1164"/>
                  <a:gd name="T110" fmla="*/ 449 w 1808"/>
                  <a:gd name="T111" fmla="*/ 936 h 1164"/>
                  <a:gd name="T112" fmla="*/ 482 w 1808"/>
                  <a:gd name="T113" fmla="*/ 939 h 1164"/>
                  <a:gd name="T114" fmla="*/ 507 w 1808"/>
                  <a:gd name="T115" fmla="*/ 932 h 1164"/>
                  <a:gd name="T116" fmla="*/ 552 w 1808"/>
                  <a:gd name="T117" fmla="*/ 1046 h 1164"/>
                  <a:gd name="T118" fmla="*/ 583 w 1808"/>
                  <a:gd name="T119" fmla="*/ 1052 h 1164"/>
                  <a:gd name="T120" fmla="*/ 608 w 1808"/>
                  <a:gd name="T121" fmla="*/ 1048 h 1164"/>
                  <a:gd name="T122" fmla="*/ 702 w 1808"/>
                  <a:gd name="T123" fmla="*/ 1164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08" h="1164">
                    <a:moveTo>
                      <a:pt x="1808" y="65"/>
                    </a:moveTo>
                    <a:cubicBezTo>
                      <a:pt x="1807" y="615"/>
                      <a:pt x="1807" y="615"/>
                      <a:pt x="1807" y="615"/>
                    </a:cubicBezTo>
                    <a:cubicBezTo>
                      <a:pt x="1505" y="692"/>
                      <a:pt x="1505" y="692"/>
                      <a:pt x="1505" y="692"/>
                    </a:cubicBezTo>
                    <a:cubicBezTo>
                      <a:pt x="1505" y="692"/>
                      <a:pt x="1430" y="617"/>
                      <a:pt x="1347" y="534"/>
                    </a:cubicBezTo>
                    <a:cubicBezTo>
                      <a:pt x="1254" y="441"/>
                      <a:pt x="1151" y="338"/>
                      <a:pt x="1131" y="317"/>
                    </a:cubicBezTo>
                    <a:cubicBezTo>
                      <a:pt x="1130" y="316"/>
                      <a:pt x="1129" y="315"/>
                      <a:pt x="1128" y="314"/>
                    </a:cubicBezTo>
                    <a:cubicBezTo>
                      <a:pt x="1127" y="313"/>
                      <a:pt x="1127" y="313"/>
                      <a:pt x="1127" y="313"/>
                    </a:cubicBezTo>
                    <a:cubicBezTo>
                      <a:pt x="1125" y="311"/>
                      <a:pt x="1124" y="310"/>
                      <a:pt x="1123" y="309"/>
                    </a:cubicBezTo>
                    <a:cubicBezTo>
                      <a:pt x="1123" y="309"/>
                      <a:pt x="1123" y="309"/>
                      <a:pt x="1123" y="309"/>
                    </a:cubicBezTo>
                    <a:cubicBezTo>
                      <a:pt x="1122" y="307"/>
                      <a:pt x="1120" y="306"/>
                      <a:pt x="1119" y="305"/>
                    </a:cubicBezTo>
                    <a:cubicBezTo>
                      <a:pt x="1119" y="305"/>
                      <a:pt x="1119" y="304"/>
                      <a:pt x="1118" y="304"/>
                    </a:cubicBezTo>
                    <a:cubicBezTo>
                      <a:pt x="1117" y="303"/>
                      <a:pt x="1116" y="302"/>
                      <a:pt x="1115" y="301"/>
                    </a:cubicBezTo>
                    <a:cubicBezTo>
                      <a:pt x="1115" y="301"/>
                      <a:pt x="1115" y="301"/>
                      <a:pt x="1114" y="301"/>
                    </a:cubicBezTo>
                    <a:cubicBezTo>
                      <a:pt x="1113" y="299"/>
                      <a:pt x="1112" y="298"/>
                      <a:pt x="1111" y="297"/>
                    </a:cubicBezTo>
                    <a:cubicBezTo>
                      <a:pt x="1111" y="297"/>
                      <a:pt x="1110" y="297"/>
                      <a:pt x="1110" y="296"/>
                    </a:cubicBezTo>
                    <a:cubicBezTo>
                      <a:pt x="1109" y="296"/>
                      <a:pt x="1108" y="295"/>
                      <a:pt x="1107" y="294"/>
                    </a:cubicBezTo>
                    <a:cubicBezTo>
                      <a:pt x="1107" y="294"/>
                      <a:pt x="1106" y="293"/>
                      <a:pt x="1106" y="293"/>
                    </a:cubicBezTo>
                    <a:cubicBezTo>
                      <a:pt x="1105" y="292"/>
                      <a:pt x="1104" y="291"/>
                      <a:pt x="1102" y="290"/>
                    </a:cubicBezTo>
                    <a:cubicBezTo>
                      <a:pt x="1102" y="290"/>
                      <a:pt x="1102" y="290"/>
                      <a:pt x="1102" y="290"/>
                    </a:cubicBezTo>
                    <a:cubicBezTo>
                      <a:pt x="1101" y="289"/>
                      <a:pt x="1100" y="288"/>
                      <a:pt x="1099" y="287"/>
                    </a:cubicBezTo>
                    <a:cubicBezTo>
                      <a:pt x="1098" y="287"/>
                      <a:pt x="1098" y="287"/>
                      <a:pt x="1097" y="287"/>
                    </a:cubicBezTo>
                    <a:cubicBezTo>
                      <a:pt x="1096" y="286"/>
                      <a:pt x="1095" y="285"/>
                      <a:pt x="1094" y="284"/>
                    </a:cubicBezTo>
                    <a:cubicBezTo>
                      <a:pt x="1094" y="284"/>
                      <a:pt x="1093" y="284"/>
                      <a:pt x="1093" y="284"/>
                    </a:cubicBezTo>
                    <a:cubicBezTo>
                      <a:pt x="1092" y="283"/>
                      <a:pt x="1091" y="283"/>
                      <a:pt x="1090" y="282"/>
                    </a:cubicBezTo>
                    <a:cubicBezTo>
                      <a:pt x="1089" y="282"/>
                      <a:pt x="1089" y="282"/>
                      <a:pt x="1089" y="281"/>
                    </a:cubicBezTo>
                    <a:cubicBezTo>
                      <a:pt x="1087" y="281"/>
                      <a:pt x="1086" y="280"/>
                      <a:pt x="1085" y="280"/>
                    </a:cubicBezTo>
                    <a:cubicBezTo>
                      <a:pt x="1085" y="280"/>
                      <a:pt x="1085" y="280"/>
                      <a:pt x="1085" y="280"/>
                    </a:cubicBezTo>
                    <a:cubicBezTo>
                      <a:pt x="1083" y="279"/>
                      <a:pt x="1082" y="278"/>
                      <a:pt x="1081" y="278"/>
                    </a:cubicBezTo>
                    <a:cubicBezTo>
                      <a:pt x="1080" y="278"/>
                      <a:pt x="1080" y="278"/>
                      <a:pt x="1079" y="277"/>
                    </a:cubicBezTo>
                    <a:cubicBezTo>
                      <a:pt x="1078" y="277"/>
                      <a:pt x="1077" y="277"/>
                      <a:pt x="1076" y="276"/>
                    </a:cubicBezTo>
                    <a:cubicBezTo>
                      <a:pt x="1076" y="276"/>
                      <a:pt x="1075" y="276"/>
                      <a:pt x="1075" y="276"/>
                    </a:cubicBezTo>
                    <a:cubicBezTo>
                      <a:pt x="1074" y="276"/>
                      <a:pt x="1072" y="276"/>
                      <a:pt x="1071" y="275"/>
                    </a:cubicBezTo>
                    <a:cubicBezTo>
                      <a:pt x="1070" y="275"/>
                      <a:pt x="1070" y="275"/>
                      <a:pt x="1070" y="275"/>
                    </a:cubicBezTo>
                    <a:cubicBezTo>
                      <a:pt x="1069" y="275"/>
                      <a:pt x="1067" y="275"/>
                      <a:pt x="1066" y="275"/>
                    </a:cubicBezTo>
                    <a:cubicBezTo>
                      <a:pt x="1066" y="275"/>
                      <a:pt x="1065" y="275"/>
                      <a:pt x="1065" y="274"/>
                    </a:cubicBezTo>
                    <a:cubicBezTo>
                      <a:pt x="1064" y="274"/>
                      <a:pt x="1062" y="274"/>
                      <a:pt x="1061" y="274"/>
                    </a:cubicBezTo>
                    <a:cubicBezTo>
                      <a:pt x="1060" y="274"/>
                      <a:pt x="1060" y="274"/>
                      <a:pt x="1060" y="274"/>
                    </a:cubicBezTo>
                    <a:cubicBezTo>
                      <a:pt x="1060" y="274"/>
                      <a:pt x="1059" y="274"/>
                      <a:pt x="1059" y="274"/>
                    </a:cubicBezTo>
                    <a:cubicBezTo>
                      <a:pt x="1058" y="274"/>
                      <a:pt x="1057" y="274"/>
                      <a:pt x="1057" y="274"/>
                    </a:cubicBezTo>
                    <a:cubicBezTo>
                      <a:pt x="1056" y="274"/>
                      <a:pt x="1056" y="274"/>
                      <a:pt x="1055" y="275"/>
                    </a:cubicBezTo>
                    <a:cubicBezTo>
                      <a:pt x="1054" y="275"/>
                      <a:pt x="1053" y="275"/>
                      <a:pt x="1053" y="275"/>
                    </a:cubicBezTo>
                    <a:cubicBezTo>
                      <a:pt x="1052" y="275"/>
                      <a:pt x="1052" y="275"/>
                      <a:pt x="1051" y="275"/>
                    </a:cubicBezTo>
                    <a:cubicBezTo>
                      <a:pt x="1050" y="275"/>
                      <a:pt x="1049" y="275"/>
                      <a:pt x="1049" y="275"/>
                    </a:cubicBezTo>
                    <a:cubicBezTo>
                      <a:pt x="1048" y="275"/>
                      <a:pt x="1047" y="276"/>
                      <a:pt x="1047" y="276"/>
                    </a:cubicBezTo>
                    <a:cubicBezTo>
                      <a:pt x="1046" y="276"/>
                      <a:pt x="1045" y="276"/>
                      <a:pt x="1045" y="276"/>
                    </a:cubicBezTo>
                    <a:cubicBezTo>
                      <a:pt x="1044" y="276"/>
                      <a:pt x="1043" y="277"/>
                      <a:pt x="1043" y="277"/>
                    </a:cubicBezTo>
                    <a:cubicBezTo>
                      <a:pt x="1042" y="277"/>
                      <a:pt x="1041" y="277"/>
                      <a:pt x="1040" y="277"/>
                    </a:cubicBezTo>
                    <a:cubicBezTo>
                      <a:pt x="1040" y="278"/>
                      <a:pt x="1039" y="278"/>
                      <a:pt x="1038" y="278"/>
                    </a:cubicBezTo>
                    <a:cubicBezTo>
                      <a:pt x="1037" y="278"/>
                      <a:pt x="1037" y="279"/>
                      <a:pt x="1036" y="279"/>
                    </a:cubicBezTo>
                    <a:cubicBezTo>
                      <a:pt x="1035" y="279"/>
                      <a:pt x="1034" y="279"/>
                      <a:pt x="1034" y="280"/>
                    </a:cubicBezTo>
                    <a:cubicBezTo>
                      <a:pt x="1033" y="280"/>
                      <a:pt x="1032" y="280"/>
                      <a:pt x="1031" y="281"/>
                    </a:cubicBezTo>
                    <a:cubicBezTo>
                      <a:pt x="1030" y="281"/>
                      <a:pt x="1030" y="281"/>
                      <a:pt x="1029" y="281"/>
                    </a:cubicBezTo>
                    <a:cubicBezTo>
                      <a:pt x="1028" y="282"/>
                      <a:pt x="1026" y="283"/>
                      <a:pt x="1025" y="284"/>
                    </a:cubicBezTo>
                    <a:cubicBezTo>
                      <a:pt x="977" y="307"/>
                      <a:pt x="931" y="334"/>
                      <a:pt x="788" y="402"/>
                    </a:cubicBezTo>
                    <a:cubicBezTo>
                      <a:pt x="785" y="403"/>
                      <a:pt x="783" y="404"/>
                      <a:pt x="780" y="405"/>
                    </a:cubicBezTo>
                    <a:cubicBezTo>
                      <a:pt x="780" y="405"/>
                      <a:pt x="779" y="406"/>
                      <a:pt x="778" y="406"/>
                    </a:cubicBezTo>
                    <a:cubicBezTo>
                      <a:pt x="776" y="407"/>
                      <a:pt x="774" y="407"/>
                      <a:pt x="773" y="408"/>
                    </a:cubicBezTo>
                    <a:cubicBezTo>
                      <a:pt x="772" y="408"/>
                      <a:pt x="771" y="409"/>
                      <a:pt x="771" y="409"/>
                    </a:cubicBezTo>
                    <a:cubicBezTo>
                      <a:pt x="769" y="410"/>
                      <a:pt x="766" y="410"/>
                      <a:pt x="764" y="411"/>
                    </a:cubicBezTo>
                    <a:cubicBezTo>
                      <a:pt x="763" y="411"/>
                      <a:pt x="763" y="411"/>
                      <a:pt x="762" y="412"/>
                    </a:cubicBezTo>
                    <a:cubicBezTo>
                      <a:pt x="760" y="412"/>
                      <a:pt x="759" y="413"/>
                      <a:pt x="757" y="413"/>
                    </a:cubicBezTo>
                    <a:cubicBezTo>
                      <a:pt x="756" y="413"/>
                      <a:pt x="755" y="413"/>
                      <a:pt x="755" y="414"/>
                    </a:cubicBezTo>
                    <a:cubicBezTo>
                      <a:pt x="753" y="414"/>
                      <a:pt x="750" y="415"/>
                      <a:pt x="748" y="415"/>
                    </a:cubicBezTo>
                    <a:cubicBezTo>
                      <a:pt x="748" y="415"/>
                      <a:pt x="748" y="415"/>
                      <a:pt x="748" y="415"/>
                    </a:cubicBezTo>
                    <a:cubicBezTo>
                      <a:pt x="746" y="415"/>
                      <a:pt x="744" y="416"/>
                      <a:pt x="741" y="416"/>
                    </a:cubicBezTo>
                    <a:cubicBezTo>
                      <a:pt x="741" y="416"/>
                      <a:pt x="740" y="416"/>
                      <a:pt x="739" y="416"/>
                    </a:cubicBezTo>
                    <a:cubicBezTo>
                      <a:pt x="738" y="416"/>
                      <a:pt x="736" y="417"/>
                      <a:pt x="734" y="417"/>
                    </a:cubicBezTo>
                    <a:cubicBezTo>
                      <a:pt x="734" y="417"/>
                      <a:pt x="733" y="417"/>
                      <a:pt x="733" y="417"/>
                    </a:cubicBezTo>
                    <a:cubicBezTo>
                      <a:pt x="731" y="417"/>
                      <a:pt x="729" y="417"/>
                      <a:pt x="727" y="417"/>
                    </a:cubicBezTo>
                    <a:cubicBezTo>
                      <a:pt x="727" y="417"/>
                      <a:pt x="727" y="417"/>
                      <a:pt x="726" y="417"/>
                    </a:cubicBezTo>
                    <a:cubicBezTo>
                      <a:pt x="726" y="417"/>
                      <a:pt x="726" y="417"/>
                      <a:pt x="726" y="417"/>
                    </a:cubicBezTo>
                    <a:cubicBezTo>
                      <a:pt x="723" y="417"/>
                      <a:pt x="721" y="417"/>
                      <a:pt x="719" y="417"/>
                    </a:cubicBezTo>
                    <a:cubicBezTo>
                      <a:pt x="719" y="417"/>
                      <a:pt x="719" y="417"/>
                      <a:pt x="718" y="417"/>
                    </a:cubicBezTo>
                    <a:cubicBezTo>
                      <a:pt x="716" y="416"/>
                      <a:pt x="714" y="416"/>
                      <a:pt x="712" y="416"/>
                    </a:cubicBezTo>
                    <a:cubicBezTo>
                      <a:pt x="711" y="416"/>
                      <a:pt x="711" y="416"/>
                      <a:pt x="710" y="416"/>
                    </a:cubicBezTo>
                    <a:cubicBezTo>
                      <a:pt x="708" y="415"/>
                      <a:pt x="706" y="415"/>
                      <a:pt x="704" y="414"/>
                    </a:cubicBezTo>
                    <a:cubicBezTo>
                      <a:pt x="704" y="414"/>
                      <a:pt x="703" y="414"/>
                      <a:pt x="703" y="414"/>
                    </a:cubicBezTo>
                    <a:cubicBezTo>
                      <a:pt x="701" y="414"/>
                      <a:pt x="699" y="413"/>
                      <a:pt x="697" y="413"/>
                    </a:cubicBezTo>
                    <a:cubicBezTo>
                      <a:pt x="697" y="413"/>
                      <a:pt x="697" y="413"/>
                      <a:pt x="697" y="412"/>
                    </a:cubicBezTo>
                    <a:cubicBezTo>
                      <a:pt x="695" y="412"/>
                      <a:pt x="693" y="411"/>
                      <a:pt x="691" y="410"/>
                    </a:cubicBezTo>
                    <a:cubicBezTo>
                      <a:pt x="690" y="410"/>
                      <a:pt x="690" y="410"/>
                      <a:pt x="690" y="410"/>
                    </a:cubicBezTo>
                    <a:cubicBezTo>
                      <a:pt x="688" y="409"/>
                      <a:pt x="686" y="408"/>
                      <a:pt x="684" y="407"/>
                    </a:cubicBezTo>
                    <a:cubicBezTo>
                      <a:pt x="684" y="407"/>
                      <a:pt x="684" y="407"/>
                      <a:pt x="684" y="407"/>
                    </a:cubicBezTo>
                    <a:cubicBezTo>
                      <a:pt x="682" y="406"/>
                      <a:pt x="680" y="405"/>
                      <a:pt x="679" y="404"/>
                    </a:cubicBezTo>
                    <a:cubicBezTo>
                      <a:pt x="678" y="404"/>
                      <a:pt x="678" y="404"/>
                      <a:pt x="678" y="404"/>
                    </a:cubicBezTo>
                    <a:cubicBezTo>
                      <a:pt x="676" y="403"/>
                      <a:pt x="675" y="402"/>
                      <a:pt x="673" y="401"/>
                    </a:cubicBezTo>
                    <a:cubicBezTo>
                      <a:pt x="673" y="400"/>
                      <a:pt x="673" y="400"/>
                      <a:pt x="672" y="400"/>
                    </a:cubicBezTo>
                    <a:cubicBezTo>
                      <a:pt x="671" y="399"/>
                      <a:pt x="669" y="398"/>
                      <a:pt x="668" y="396"/>
                    </a:cubicBezTo>
                    <a:cubicBezTo>
                      <a:pt x="668" y="396"/>
                      <a:pt x="668" y="396"/>
                      <a:pt x="668" y="396"/>
                    </a:cubicBezTo>
                    <a:cubicBezTo>
                      <a:pt x="666" y="395"/>
                      <a:pt x="665" y="394"/>
                      <a:pt x="663" y="392"/>
                    </a:cubicBezTo>
                    <a:cubicBezTo>
                      <a:pt x="663" y="392"/>
                      <a:pt x="663" y="392"/>
                      <a:pt x="663" y="392"/>
                    </a:cubicBezTo>
                    <a:cubicBezTo>
                      <a:pt x="661" y="390"/>
                      <a:pt x="660" y="389"/>
                      <a:pt x="659" y="388"/>
                    </a:cubicBezTo>
                    <a:cubicBezTo>
                      <a:pt x="659" y="387"/>
                      <a:pt x="659" y="387"/>
                      <a:pt x="658" y="387"/>
                    </a:cubicBezTo>
                    <a:cubicBezTo>
                      <a:pt x="656" y="384"/>
                      <a:pt x="654" y="381"/>
                      <a:pt x="652" y="377"/>
                    </a:cubicBezTo>
                    <a:cubicBezTo>
                      <a:pt x="652" y="377"/>
                      <a:pt x="651" y="377"/>
                      <a:pt x="651" y="377"/>
                    </a:cubicBezTo>
                    <a:cubicBezTo>
                      <a:pt x="650" y="375"/>
                      <a:pt x="649" y="373"/>
                      <a:pt x="648" y="372"/>
                    </a:cubicBezTo>
                    <a:cubicBezTo>
                      <a:pt x="648" y="372"/>
                      <a:pt x="648" y="371"/>
                      <a:pt x="648" y="371"/>
                    </a:cubicBezTo>
                    <a:cubicBezTo>
                      <a:pt x="647" y="369"/>
                      <a:pt x="646" y="368"/>
                      <a:pt x="646" y="366"/>
                    </a:cubicBezTo>
                    <a:cubicBezTo>
                      <a:pt x="646" y="366"/>
                      <a:pt x="646" y="366"/>
                      <a:pt x="646" y="366"/>
                    </a:cubicBezTo>
                    <a:cubicBezTo>
                      <a:pt x="645" y="364"/>
                      <a:pt x="644" y="362"/>
                      <a:pt x="644" y="361"/>
                    </a:cubicBezTo>
                    <a:cubicBezTo>
                      <a:pt x="644" y="360"/>
                      <a:pt x="644" y="360"/>
                      <a:pt x="643" y="360"/>
                    </a:cubicBezTo>
                    <a:cubicBezTo>
                      <a:pt x="643" y="358"/>
                      <a:pt x="642" y="356"/>
                      <a:pt x="642" y="354"/>
                    </a:cubicBezTo>
                    <a:cubicBezTo>
                      <a:pt x="642" y="354"/>
                      <a:pt x="642" y="354"/>
                      <a:pt x="642" y="354"/>
                    </a:cubicBezTo>
                    <a:cubicBezTo>
                      <a:pt x="641" y="352"/>
                      <a:pt x="641" y="350"/>
                      <a:pt x="641" y="348"/>
                    </a:cubicBezTo>
                    <a:cubicBezTo>
                      <a:pt x="641" y="348"/>
                      <a:pt x="641" y="348"/>
                      <a:pt x="641" y="348"/>
                    </a:cubicBezTo>
                    <a:cubicBezTo>
                      <a:pt x="640" y="346"/>
                      <a:pt x="640" y="344"/>
                      <a:pt x="640" y="343"/>
                    </a:cubicBezTo>
                    <a:cubicBezTo>
                      <a:pt x="640" y="342"/>
                      <a:pt x="640" y="342"/>
                      <a:pt x="640" y="342"/>
                    </a:cubicBezTo>
                    <a:cubicBezTo>
                      <a:pt x="640" y="340"/>
                      <a:pt x="640" y="338"/>
                      <a:pt x="640" y="336"/>
                    </a:cubicBezTo>
                    <a:cubicBezTo>
                      <a:pt x="640" y="336"/>
                      <a:pt x="640" y="336"/>
                      <a:pt x="640" y="335"/>
                    </a:cubicBezTo>
                    <a:cubicBezTo>
                      <a:pt x="640" y="334"/>
                      <a:pt x="640" y="332"/>
                      <a:pt x="640" y="330"/>
                    </a:cubicBezTo>
                    <a:cubicBezTo>
                      <a:pt x="640" y="330"/>
                      <a:pt x="640" y="330"/>
                      <a:pt x="640" y="329"/>
                    </a:cubicBezTo>
                    <a:cubicBezTo>
                      <a:pt x="640" y="328"/>
                      <a:pt x="640" y="326"/>
                      <a:pt x="640" y="324"/>
                    </a:cubicBezTo>
                    <a:cubicBezTo>
                      <a:pt x="640" y="324"/>
                      <a:pt x="641" y="323"/>
                      <a:pt x="641" y="323"/>
                    </a:cubicBezTo>
                    <a:cubicBezTo>
                      <a:pt x="641" y="321"/>
                      <a:pt x="641" y="319"/>
                      <a:pt x="642" y="317"/>
                    </a:cubicBezTo>
                    <a:cubicBezTo>
                      <a:pt x="642" y="317"/>
                      <a:pt x="642" y="317"/>
                      <a:pt x="642" y="317"/>
                    </a:cubicBezTo>
                    <a:cubicBezTo>
                      <a:pt x="642" y="315"/>
                      <a:pt x="643" y="313"/>
                      <a:pt x="643" y="312"/>
                    </a:cubicBezTo>
                    <a:cubicBezTo>
                      <a:pt x="643" y="311"/>
                      <a:pt x="643" y="311"/>
                      <a:pt x="643" y="311"/>
                    </a:cubicBezTo>
                    <a:cubicBezTo>
                      <a:pt x="644" y="309"/>
                      <a:pt x="645" y="307"/>
                      <a:pt x="645" y="306"/>
                    </a:cubicBezTo>
                    <a:cubicBezTo>
                      <a:pt x="646" y="305"/>
                      <a:pt x="646" y="305"/>
                      <a:pt x="646" y="305"/>
                    </a:cubicBezTo>
                    <a:cubicBezTo>
                      <a:pt x="647" y="303"/>
                      <a:pt x="647" y="301"/>
                      <a:pt x="648" y="299"/>
                    </a:cubicBezTo>
                    <a:cubicBezTo>
                      <a:pt x="648" y="299"/>
                      <a:pt x="649" y="299"/>
                      <a:pt x="649" y="299"/>
                    </a:cubicBezTo>
                    <a:cubicBezTo>
                      <a:pt x="649" y="297"/>
                      <a:pt x="650" y="296"/>
                      <a:pt x="651" y="294"/>
                    </a:cubicBezTo>
                    <a:cubicBezTo>
                      <a:pt x="652" y="294"/>
                      <a:pt x="652" y="294"/>
                      <a:pt x="652" y="293"/>
                    </a:cubicBezTo>
                    <a:cubicBezTo>
                      <a:pt x="653" y="292"/>
                      <a:pt x="654" y="290"/>
                      <a:pt x="655" y="289"/>
                    </a:cubicBezTo>
                    <a:cubicBezTo>
                      <a:pt x="656" y="288"/>
                      <a:pt x="656" y="288"/>
                      <a:pt x="656" y="288"/>
                    </a:cubicBezTo>
                    <a:cubicBezTo>
                      <a:pt x="657" y="286"/>
                      <a:pt x="659" y="284"/>
                      <a:pt x="660" y="283"/>
                    </a:cubicBezTo>
                    <a:cubicBezTo>
                      <a:pt x="660" y="283"/>
                      <a:pt x="660" y="283"/>
                      <a:pt x="660" y="283"/>
                    </a:cubicBezTo>
                    <a:cubicBezTo>
                      <a:pt x="662" y="281"/>
                      <a:pt x="663" y="280"/>
                      <a:pt x="664" y="278"/>
                    </a:cubicBezTo>
                    <a:cubicBezTo>
                      <a:pt x="665" y="278"/>
                      <a:pt x="665" y="278"/>
                      <a:pt x="665" y="277"/>
                    </a:cubicBezTo>
                    <a:cubicBezTo>
                      <a:pt x="667" y="276"/>
                      <a:pt x="668" y="275"/>
                      <a:pt x="670" y="273"/>
                    </a:cubicBezTo>
                    <a:cubicBezTo>
                      <a:pt x="670" y="273"/>
                      <a:pt x="671" y="273"/>
                      <a:pt x="671" y="272"/>
                    </a:cubicBezTo>
                    <a:cubicBezTo>
                      <a:pt x="673" y="271"/>
                      <a:pt x="675" y="270"/>
                      <a:pt x="677" y="268"/>
                    </a:cubicBezTo>
                    <a:cubicBezTo>
                      <a:pt x="738" y="227"/>
                      <a:pt x="811" y="177"/>
                      <a:pt x="949" y="92"/>
                    </a:cubicBezTo>
                    <a:cubicBezTo>
                      <a:pt x="963" y="83"/>
                      <a:pt x="978" y="74"/>
                      <a:pt x="994" y="64"/>
                    </a:cubicBezTo>
                    <a:cubicBezTo>
                      <a:pt x="997" y="62"/>
                      <a:pt x="1000" y="60"/>
                      <a:pt x="1004" y="58"/>
                    </a:cubicBezTo>
                    <a:cubicBezTo>
                      <a:pt x="1005" y="58"/>
                      <a:pt x="1006" y="57"/>
                      <a:pt x="1007" y="57"/>
                    </a:cubicBezTo>
                    <a:cubicBezTo>
                      <a:pt x="1009" y="55"/>
                      <a:pt x="1011" y="54"/>
                      <a:pt x="1013" y="53"/>
                    </a:cubicBezTo>
                    <a:cubicBezTo>
                      <a:pt x="1015" y="52"/>
                      <a:pt x="1016" y="52"/>
                      <a:pt x="1017" y="51"/>
                    </a:cubicBezTo>
                    <a:cubicBezTo>
                      <a:pt x="1019" y="50"/>
                      <a:pt x="1021" y="49"/>
                      <a:pt x="1023" y="48"/>
                    </a:cubicBezTo>
                    <a:cubicBezTo>
                      <a:pt x="1024" y="47"/>
                      <a:pt x="1026" y="47"/>
                      <a:pt x="1027" y="46"/>
                    </a:cubicBezTo>
                    <a:cubicBezTo>
                      <a:pt x="1029" y="45"/>
                      <a:pt x="1031" y="44"/>
                      <a:pt x="1033" y="43"/>
                    </a:cubicBezTo>
                    <a:cubicBezTo>
                      <a:pt x="1034" y="43"/>
                      <a:pt x="1035" y="42"/>
                      <a:pt x="1037" y="41"/>
                    </a:cubicBezTo>
                    <a:cubicBezTo>
                      <a:pt x="1039" y="41"/>
                      <a:pt x="1041" y="40"/>
                      <a:pt x="1043" y="39"/>
                    </a:cubicBezTo>
                    <a:cubicBezTo>
                      <a:pt x="1044" y="38"/>
                      <a:pt x="1045" y="38"/>
                      <a:pt x="1046" y="37"/>
                    </a:cubicBezTo>
                    <a:cubicBezTo>
                      <a:pt x="1049" y="36"/>
                      <a:pt x="1052" y="35"/>
                      <a:pt x="1055" y="34"/>
                    </a:cubicBezTo>
                    <a:cubicBezTo>
                      <a:pt x="1056" y="34"/>
                      <a:pt x="1057" y="33"/>
                      <a:pt x="1057" y="33"/>
                    </a:cubicBezTo>
                    <a:cubicBezTo>
                      <a:pt x="1060" y="32"/>
                      <a:pt x="1062" y="31"/>
                      <a:pt x="1064" y="31"/>
                    </a:cubicBezTo>
                    <a:cubicBezTo>
                      <a:pt x="1065" y="30"/>
                      <a:pt x="1067" y="30"/>
                      <a:pt x="1068" y="29"/>
                    </a:cubicBezTo>
                    <a:cubicBezTo>
                      <a:pt x="1070" y="29"/>
                      <a:pt x="1072" y="28"/>
                      <a:pt x="1073" y="28"/>
                    </a:cubicBezTo>
                    <a:cubicBezTo>
                      <a:pt x="1075" y="27"/>
                      <a:pt x="1076" y="27"/>
                      <a:pt x="1077" y="27"/>
                    </a:cubicBezTo>
                    <a:cubicBezTo>
                      <a:pt x="1079" y="26"/>
                      <a:pt x="1081" y="26"/>
                      <a:pt x="1082" y="25"/>
                    </a:cubicBezTo>
                    <a:cubicBezTo>
                      <a:pt x="1084" y="25"/>
                      <a:pt x="1085" y="24"/>
                      <a:pt x="1086" y="24"/>
                    </a:cubicBezTo>
                    <a:cubicBezTo>
                      <a:pt x="1088" y="24"/>
                      <a:pt x="1090" y="23"/>
                      <a:pt x="1092" y="23"/>
                    </a:cubicBezTo>
                    <a:cubicBezTo>
                      <a:pt x="1093" y="23"/>
                      <a:pt x="1094" y="22"/>
                      <a:pt x="1095" y="22"/>
                    </a:cubicBezTo>
                    <a:cubicBezTo>
                      <a:pt x="1097" y="22"/>
                      <a:pt x="1099" y="21"/>
                      <a:pt x="1101" y="21"/>
                    </a:cubicBezTo>
                    <a:cubicBezTo>
                      <a:pt x="1102" y="21"/>
                      <a:pt x="1103" y="21"/>
                      <a:pt x="1104" y="20"/>
                    </a:cubicBezTo>
                    <a:cubicBezTo>
                      <a:pt x="1106" y="20"/>
                      <a:pt x="1109" y="19"/>
                      <a:pt x="1112" y="19"/>
                    </a:cubicBezTo>
                    <a:cubicBezTo>
                      <a:pt x="1113" y="19"/>
                      <a:pt x="1114" y="19"/>
                      <a:pt x="1115" y="19"/>
                    </a:cubicBezTo>
                    <a:cubicBezTo>
                      <a:pt x="1117" y="18"/>
                      <a:pt x="1119" y="18"/>
                      <a:pt x="1120" y="18"/>
                    </a:cubicBezTo>
                    <a:cubicBezTo>
                      <a:pt x="1122" y="18"/>
                      <a:pt x="1123" y="18"/>
                      <a:pt x="1124" y="18"/>
                    </a:cubicBezTo>
                    <a:cubicBezTo>
                      <a:pt x="1125" y="17"/>
                      <a:pt x="1127" y="17"/>
                      <a:pt x="1129" y="17"/>
                    </a:cubicBezTo>
                    <a:cubicBezTo>
                      <a:pt x="1130" y="17"/>
                      <a:pt x="1131" y="17"/>
                      <a:pt x="1132" y="17"/>
                    </a:cubicBezTo>
                    <a:cubicBezTo>
                      <a:pt x="1134" y="17"/>
                      <a:pt x="1136" y="17"/>
                      <a:pt x="1137" y="17"/>
                    </a:cubicBezTo>
                    <a:cubicBezTo>
                      <a:pt x="1138" y="17"/>
                      <a:pt x="1139" y="17"/>
                      <a:pt x="1140" y="17"/>
                    </a:cubicBezTo>
                    <a:cubicBezTo>
                      <a:pt x="1142" y="16"/>
                      <a:pt x="1144" y="16"/>
                      <a:pt x="1146" y="16"/>
                    </a:cubicBezTo>
                    <a:cubicBezTo>
                      <a:pt x="1147" y="16"/>
                      <a:pt x="1147" y="16"/>
                      <a:pt x="1148" y="16"/>
                    </a:cubicBezTo>
                    <a:cubicBezTo>
                      <a:pt x="1151" y="16"/>
                      <a:pt x="1154" y="16"/>
                      <a:pt x="1157" y="17"/>
                    </a:cubicBezTo>
                    <a:cubicBezTo>
                      <a:pt x="1158" y="17"/>
                      <a:pt x="1159" y="17"/>
                      <a:pt x="1159" y="17"/>
                    </a:cubicBezTo>
                    <a:cubicBezTo>
                      <a:pt x="1162" y="17"/>
                      <a:pt x="1164" y="17"/>
                      <a:pt x="1167" y="17"/>
                    </a:cubicBezTo>
                    <a:cubicBezTo>
                      <a:pt x="1167" y="17"/>
                      <a:pt x="1168" y="17"/>
                      <a:pt x="1169" y="17"/>
                    </a:cubicBezTo>
                    <a:cubicBezTo>
                      <a:pt x="1172" y="18"/>
                      <a:pt x="1175" y="18"/>
                      <a:pt x="1178" y="18"/>
                    </a:cubicBezTo>
                    <a:cubicBezTo>
                      <a:pt x="1178" y="18"/>
                      <a:pt x="1178" y="18"/>
                      <a:pt x="1178" y="18"/>
                    </a:cubicBezTo>
                    <a:cubicBezTo>
                      <a:pt x="1181" y="19"/>
                      <a:pt x="1184" y="19"/>
                      <a:pt x="1186" y="19"/>
                    </a:cubicBezTo>
                    <a:cubicBezTo>
                      <a:pt x="1187" y="20"/>
                      <a:pt x="1188" y="20"/>
                      <a:pt x="1188" y="20"/>
                    </a:cubicBezTo>
                    <a:cubicBezTo>
                      <a:pt x="1191" y="20"/>
                      <a:pt x="1193" y="21"/>
                      <a:pt x="1196" y="21"/>
                    </a:cubicBezTo>
                    <a:cubicBezTo>
                      <a:pt x="1196" y="21"/>
                      <a:pt x="1197" y="21"/>
                      <a:pt x="1197" y="21"/>
                    </a:cubicBezTo>
                    <a:cubicBezTo>
                      <a:pt x="1200" y="22"/>
                      <a:pt x="1202" y="23"/>
                      <a:pt x="1205" y="23"/>
                    </a:cubicBezTo>
                    <a:cubicBezTo>
                      <a:pt x="1206" y="23"/>
                      <a:pt x="1206" y="24"/>
                      <a:pt x="1207" y="24"/>
                    </a:cubicBezTo>
                    <a:cubicBezTo>
                      <a:pt x="1209" y="24"/>
                      <a:pt x="1211" y="25"/>
                      <a:pt x="1214" y="26"/>
                    </a:cubicBezTo>
                    <a:cubicBezTo>
                      <a:pt x="1214" y="26"/>
                      <a:pt x="1215" y="26"/>
                      <a:pt x="1215" y="26"/>
                    </a:cubicBezTo>
                    <a:cubicBezTo>
                      <a:pt x="1218" y="27"/>
                      <a:pt x="1221" y="28"/>
                      <a:pt x="1223" y="28"/>
                    </a:cubicBezTo>
                    <a:cubicBezTo>
                      <a:pt x="1223" y="28"/>
                      <a:pt x="1224" y="28"/>
                      <a:pt x="1224" y="29"/>
                    </a:cubicBezTo>
                    <a:cubicBezTo>
                      <a:pt x="1226" y="29"/>
                      <a:pt x="1229" y="30"/>
                      <a:pt x="1231" y="31"/>
                    </a:cubicBezTo>
                    <a:cubicBezTo>
                      <a:pt x="1232" y="31"/>
                      <a:pt x="1232" y="31"/>
                      <a:pt x="1233" y="32"/>
                    </a:cubicBezTo>
                    <a:cubicBezTo>
                      <a:pt x="1238" y="33"/>
                      <a:pt x="1243" y="35"/>
                      <a:pt x="1248" y="38"/>
                    </a:cubicBezTo>
                    <a:cubicBezTo>
                      <a:pt x="1248" y="38"/>
                      <a:pt x="1249" y="38"/>
                      <a:pt x="1249" y="38"/>
                    </a:cubicBezTo>
                    <a:cubicBezTo>
                      <a:pt x="1251" y="39"/>
                      <a:pt x="1253" y="40"/>
                      <a:pt x="1256" y="41"/>
                    </a:cubicBezTo>
                    <a:cubicBezTo>
                      <a:pt x="1256" y="41"/>
                      <a:pt x="1256" y="41"/>
                      <a:pt x="1256" y="41"/>
                    </a:cubicBezTo>
                    <a:cubicBezTo>
                      <a:pt x="1259" y="43"/>
                      <a:pt x="1261" y="44"/>
                      <a:pt x="1264" y="45"/>
                    </a:cubicBezTo>
                    <a:cubicBezTo>
                      <a:pt x="1264" y="45"/>
                      <a:pt x="1264" y="45"/>
                      <a:pt x="1264" y="45"/>
                    </a:cubicBezTo>
                    <a:cubicBezTo>
                      <a:pt x="1266" y="46"/>
                      <a:pt x="1268" y="47"/>
                      <a:pt x="1271" y="48"/>
                    </a:cubicBezTo>
                    <a:cubicBezTo>
                      <a:pt x="1271" y="49"/>
                      <a:pt x="1271" y="49"/>
                      <a:pt x="1271" y="49"/>
                    </a:cubicBezTo>
                    <a:cubicBezTo>
                      <a:pt x="1276" y="51"/>
                      <a:pt x="1281" y="54"/>
                      <a:pt x="1285" y="56"/>
                    </a:cubicBezTo>
                    <a:cubicBezTo>
                      <a:pt x="1285" y="57"/>
                      <a:pt x="1285" y="57"/>
                      <a:pt x="1286" y="57"/>
                    </a:cubicBezTo>
                    <a:cubicBezTo>
                      <a:pt x="1288" y="58"/>
                      <a:pt x="1290" y="59"/>
                      <a:pt x="1292" y="61"/>
                    </a:cubicBezTo>
                    <a:cubicBezTo>
                      <a:pt x="1292" y="61"/>
                      <a:pt x="1292" y="61"/>
                      <a:pt x="1292" y="61"/>
                    </a:cubicBezTo>
                    <a:cubicBezTo>
                      <a:pt x="1294" y="62"/>
                      <a:pt x="1296" y="63"/>
                      <a:pt x="1298" y="65"/>
                    </a:cubicBezTo>
                    <a:cubicBezTo>
                      <a:pt x="1298" y="65"/>
                      <a:pt x="1298" y="65"/>
                      <a:pt x="1298" y="65"/>
                    </a:cubicBezTo>
                    <a:cubicBezTo>
                      <a:pt x="1300" y="66"/>
                      <a:pt x="1302" y="68"/>
                      <a:pt x="1304" y="69"/>
                    </a:cubicBezTo>
                    <a:cubicBezTo>
                      <a:pt x="1304" y="69"/>
                      <a:pt x="1305" y="69"/>
                      <a:pt x="1305" y="69"/>
                    </a:cubicBezTo>
                    <a:cubicBezTo>
                      <a:pt x="1309" y="72"/>
                      <a:pt x="1313" y="75"/>
                      <a:pt x="1316" y="77"/>
                    </a:cubicBezTo>
                    <a:cubicBezTo>
                      <a:pt x="1316" y="77"/>
                      <a:pt x="1316" y="77"/>
                      <a:pt x="1317" y="78"/>
                    </a:cubicBezTo>
                    <a:cubicBezTo>
                      <a:pt x="1320" y="80"/>
                      <a:pt x="1324" y="83"/>
                      <a:pt x="1327" y="85"/>
                    </a:cubicBezTo>
                    <a:cubicBezTo>
                      <a:pt x="1327" y="85"/>
                      <a:pt x="1327" y="85"/>
                      <a:pt x="1327" y="85"/>
                    </a:cubicBezTo>
                    <a:cubicBezTo>
                      <a:pt x="1329" y="87"/>
                      <a:pt x="1331" y="88"/>
                      <a:pt x="1332" y="89"/>
                    </a:cubicBezTo>
                    <a:cubicBezTo>
                      <a:pt x="1332" y="89"/>
                      <a:pt x="1332" y="89"/>
                      <a:pt x="1332" y="89"/>
                    </a:cubicBezTo>
                    <a:cubicBezTo>
                      <a:pt x="1336" y="92"/>
                      <a:pt x="1339" y="94"/>
                      <a:pt x="1342" y="97"/>
                    </a:cubicBezTo>
                    <a:cubicBezTo>
                      <a:pt x="1342" y="97"/>
                      <a:pt x="1342" y="97"/>
                      <a:pt x="1342" y="97"/>
                    </a:cubicBezTo>
                    <a:cubicBezTo>
                      <a:pt x="1345" y="100"/>
                      <a:pt x="1349" y="103"/>
                      <a:pt x="1352" y="105"/>
                    </a:cubicBezTo>
                    <a:cubicBezTo>
                      <a:pt x="1352" y="105"/>
                      <a:pt x="1352" y="105"/>
                      <a:pt x="1352" y="105"/>
                    </a:cubicBezTo>
                    <a:cubicBezTo>
                      <a:pt x="1353" y="106"/>
                      <a:pt x="1353" y="107"/>
                      <a:pt x="1354" y="107"/>
                    </a:cubicBezTo>
                    <a:cubicBezTo>
                      <a:pt x="1355" y="108"/>
                      <a:pt x="1356" y="109"/>
                      <a:pt x="1357" y="110"/>
                    </a:cubicBezTo>
                    <a:cubicBezTo>
                      <a:pt x="1357" y="110"/>
                      <a:pt x="1358" y="110"/>
                      <a:pt x="1358" y="110"/>
                    </a:cubicBezTo>
                    <a:cubicBezTo>
                      <a:pt x="1359" y="111"/>
                      <a:pt x="1359" y="111"/>
                      <a:pt x="1360" y="112"/>
                    </a:cubicBezTo>
                    <a:cubicBezTo>
                      <a:pt x="1360" y="112"/>
                      <a:pt x="1361" y="112"/>
                      <a:pt x="1361" y="113"/>
                    </a:cubicBezTo>
                    <a:cubicBezTo>
                      <a:pt x="1362" y="113"/>
                      <a:pt x="1363" y="114"/>
                      <a:pt x="1364" y="115"/>
                    </a:cubicBezTo>
                    <a:cubicBezTo>
                      <a:pt x="1366" y="116"/>
                      <a:pt x="1368" y="118"/>
                      <a:pt x="1370" y="119"/>
                    </a:cubicBezTo>
                    <a:cubicBezTo>
                      <a:pt x="1370" y="120"/>
                      <a:pt x="1371" y="120"/>
                      <a:pt x="1371" y="121"/>
                    </a:cubicBezTo>
                    <a:cubicBezTo>
                      <a:pt x="1373" y="122"/>
                      <a:pt x="1375" y="124"/>
                      <a:pt x="1377" y="125"/>
                    </a:cubicBezTo>
                    <a:cubicBezTo>
                      <a:pt x="1379" y="127"/>
                      <a:pt x="1381" y="129"/>
                      <a:pt x="1384" y="130"/>
                    </a:cubicBezTo>
                    <a:cubicBezTo>
                      <a:pt x="1384" y="130"/>
                      <a:pt x="1384" y="130"/>
                      <a:pt x="1384" y="131"/>
                    </a:cubicBezTo>
                    <a:cubicBezTo>
                      <a:pt x="1386" y="132"/>
                      <a:pt x="1388" y="134"/>
                      <a:pt x="1390" y="135"/>
                    </a:cubicBezTo>
                    <a:cubicBezTo>
                      <a:pt x="1390" y="136"/>
                      <a:pt x="1391" y="136"/>
                      <a:pt x="1391" y="136"/>
                    </a:cubicBezTo>
                    <a:cubicBezTo>
                      <a:pt x="1395" y="139"/>
                      <a:pt x="1399" y="142"/>
                      <a:pt x="1403" y="145"/>
                    </a:cubicBezTo>
                    <a:cubicBezTo>
                      <a:pt x="1404" y="146"/>
                      <a:pt x="1404" y="146"/>
                      <a:pt x="1405" y="146"/>
                    </a:cubicBezTo>
                    <a:cubicBezTo>
                      <a:pt x="1407" y="148"/>
                      <a:pt x="1409" y="149"/>
                      <a:pt x="1411" y="151"/>
                    </a:cubicBezTo>
                    <a:cubicBezTo>
                      <a:pt x="1411" y="151"/>
                      <a:pt x="1411" y="151"/>
                      <a:pt x="1412" y="151"/>
                    </a:cubicBezTo>
                    <a:cubicBezTo>
                      <a:pt x="1414" y="152"/>
                      <a:pt x="1416" y="154"/>
                      <a:pt x="1418" y="155"/>
                    </a:cubicBezTo>
                    <a:cubicBezTo>
                      <a:pt x="1418" y="155"/>
                      <a:pt x="1418" y="155"/>
                      <a:pt x="1418" y="155"/>
                    </a:cubicBezTo>
                    <a:cubicBezTo>
                      <a:pt x="1421" y="157"/>
                      <a:pt x="1423" y="158"/>
                      <a:pt x="1425" y="159"/>
                    </a:cubicBezTo>
                    <a:cubicBezTo>
                      <a:pt x="1425" y="159"/>
                      <a:pt x="1426" y="160"/>
                      <a:pt x="1426" y="160"/>
                    </a:cubicBezTo>
                    <a:cubicBezTo>
                      <a:pt x="1428" y="161"/>
                      <a:pt x="1431" y="162"/>
                      <a:pt x="1433" y="163"/>
                    </a:cubicBezTo>
                    <a:cubicBezTo>
                      <a:pt x="1433" y="164"/>
                      <a:pt x="1433" y="164"/>
                      <a:pt x="1433" y="164"/>
                    </a:cubicBezTo>
                    <a:cubicBezTo>
                      <a:pt x="1435" y="165"/>
                      <a:pt x="1438" y="166"/>
                      <a:pt x="1440" y="167"/>
                    </a:cubicBezTo>
                    <a:cubicBezTo>
                      <a:pt x="1440" y="167"/>
                      <a:pt x="1441" y="167"/>
                      <a:pt x="1441" y="167"/>
                    </a:cubicBezTo>
                    <a:cubicBezTo>
                      <a:pt x="1443" y="168"/>
                      <a:pt x="1446" y="169"/>
                      <a:pt x="1448" y="170"/>
                    </a:cubicBezTo>
                    <a:cubicBezTo>
                      <a:pt x="1449" y="170"/>
                      <a:pt x="1449" y="170"/>
                      <a:pt x="1449" y="170"/>
                    </a:cubicBezTo>
                    <a:cubicBezTo>
                      <a:pt x="1452" y="171"/>
                      <a:pt x="1454" y="172"/>
                      <a:pt x="1456" y="172"/>
                    </a:cubicBezTo>
                    <a:cubicBezTo>
                      <a:pt x="1456" y="172"/>
                      <a:pt x="1457" y="172"/>
                      <a:pt x="1457" y="172"/>
                    </a:cubicBezTo>
                    <a:cubicBezTo>
                      <a:pt x="1459" y="173"/>
                      <a:pt x="1462" y="173"/>
                      <a:pt x="1464" y="174"/>
                    </a:cubicBezTo>
                    <a:cubicBezTo>
                      <a:pt x="1465" y="174"/>
                      <a:pt x="1465" y="174"/>
                      <a:pt x="1466" y="174"/>
                    </a:cubicBezTo>
                    <a:cubicBezTo>
                      <a:pt x="1468" y="175"/>
                      <a:pt x="1471" y="175"/>
                      <a:pt x="1474" y="175"/>
                    </a:cubicBezTo>
                    <a:cubicBezTo>
                      <a:pt x="1474" y="175"/>
                      <a:pt x="1474" y="175"/>
                      <a:pt x="1474" y="175"/>
                    </a:cubicBezTo>
                    <a:cubicBezTo>
                      <a:pt x="1477" y="175"/>
                      <a:pt x="1479" y="176"/>
                      <a:pt x="1482" y="176"/>
                    </a:cubicBezTo>
                    <a:cubicBezTo>
                      <a:pt x="1482" y="176"/>
                      <a:pt x="1482" y="176"/>
                      <a:pt x="1483" y="176"/>
                    </a:cubicBezTo>
                    <a:cubicBezTo>
                      <a:pt x="1483" y="176"/>
                      <a:pt x="1483" y="176"/>
                      <a:pt x="1484" y="176"/>
                    </a:cubicBezTo>
                    <a:cubicBezTo>
                      <a:pt x="1484" y="176"/>
                      <a:pt x="1485" y="176"/>
                      <a:pt x="1486" y="176"/>
                    </a:cubicBezTo>
                    <a:cubicBezTo>
                      <a:pt x="1487" y="175"/>
                      <a:pt x="1488" y="175"/>
                      <a:pt x="1489" y="175"/>
                    </a:cubicBezTo>
                    <a:cubicBezTo>
                      <a:pt x="1490" y="175"/>
                      <a:pt x="1490" y="175"/>
                      <a:pt x="1491" y="175"/>
                    </a:cubicBezTo>
                    <a:cubicBezTo>
                      <a:pt x="1493" y="175"/>
                      <a:pt x="1494" y="175"/>
                      <a:pt x="1496" y="175"/>
                    </a:cubicBezTo>
                    <a:cubicBezTo>
                      <a:pt x="1496" y="175"/>
                      <a:pt x="1496" y="175"/>
                      <a:pt x="1497" y="175"/>
                    </a:cubicBezTo>
                    <a:cubicBezTo>
                      <a:pt x="1498" y="174"/>
                      <a:pt x="1500" y="174"/>
                      <a:pt x="1502" y="174"/>
                    </a:cubicBezTo>
                    <a:cubicBezTo>
                      <a:pt x="1503" y="174"/>
                      <a:pt x="1503" y="174"/>
                      <a:pt x="1504" y="174"/>
                    </a:cubicBezTo>
                    <a:cubicBezTo>
                      <a:pt x="1505" y="173"/>
                      <a:pt x="1506" y="173"/>
                      <a:pt x="1508" y="173"/>
                    </a:cubicBezTo>
                    <a:cubicBezTo>
                      <a:pt x="1508" y="173"/>
                      <a:pt x="1509" y="172"/>
                      <a:pt x="1510" y="172"/>
                    </a:cubicBezTo>
                    <a:cubicBezTo>
                      <a:pt x="1511" y="172"/>
                      <a:pt x="1512" y="172"/>
                      <a:pt x="1514" y="171"/>
                    </a:cubicBezTo>
                    <a:cubicBezTo>
                      <a:pt x="1514" y="171"/>
                      <a:pt x="1515" y="171"/>
                      <a:pt x="1516" y="171"/>
                    </a:cubicBezTo>
                    <a:cubicBezTo>
                      <a:pt x="1518" y="170"/>
                      <a:pt x="1520" y="170"/>
                      <a:pt x="1522" y="169"/>
                    </a:cubicBezTo>
                    <a:cubicBezTo>
                      <a:pt x="1597" y="143"/>
                      <a:pt x="1808" y="65"/>
                      <a:pt x="1808" y="65"/>
                    </a:cubicBezTo>
                    <a:close/>
                    <a:moveTo>
                      <a:pt x="1454" y="740"/>
                    </a:moveTo>
                    <a:cubicBezTo>
                      <a:pt x="1455" y="740"/>
                      <a:pt x="1455" y="740"/>
                      <a:pt x="1455" y="740"/>
                    </a:cubicBezTo>
                    <a:cubicBezTo>
                      <a:pt x="1431" y="716"/>
                      <a:pt x="1117" y="404"/>
                      <a:pt x="1080" y="365"/>
                    </a:cubicBezTo>
                    <a:cubicBezTo>
                      <a:pt x="1070" y="354"/>
                      <a:pt x="1063" y="348"/>
                      <a:pt x="1059" y="345"/>
                    </a:cubicBezTo>
                    <a:cubicBezTo>
                      <a:pt x="1058" y="345"/>
                      <a:pt x="1057" y="345"/>
                      <a:pt x="1055" y="346"/>
                    </a:cubicBezTo>
                    <a:cubicBezTo>
                      <a:pt x="1041" y="353"/>
                      <a:pt x="1027" y="361"/>
                      <a:pt x="1010" y="369"/>
                    </a:cubicBezTo>
                    <a:cubicBezTo>
                      <a:pt x="971" y="390"/>
                      <a:pt x="918" y="418"/>
                      <a:pt x="818" y="465"/>
                    </a:cubicBezTo>
                    <a:cubicBezTo>
                      <a:pt x="787" y="479"/>
                      <a:pt x="756" y="487"/>
                      <a:pt x="726" y="487"/>
                    </a:cubicBezTo>
                    <a:cubicBezTo>
                      <a:pt x="691" y="487"/>
                      <a:pt x="658" y="476"/>
                      <a:pt x="630" y="456"/>
                    </a:cubicBezTo>
                    <a:cubicBezTo>
                      <a:pt x="605" y="436"/>
                      <a:pt x="586" y="410"/>
                      <a:pt x="577" y="379"/>
                    </a:cubicBezTo>
                    <a:cubicBezTo>
                      <a:pt x="557" y="315"/>
                      <a:pt x="581" y="249"/>
                      <a:pt x="637" y="211"/>
                    </a:cubicBezTo>
                    <a:cubicBezTo>
                      <a:pt x="690" y="175"/>
                      <a:pt x="758" y="129"/>
                      <a:pt x="881" y="52"/>
                    </a:cubicBezTo>
                    <a:cubicBezTo>
                      <a:pt x="767" y="0"/>
                      <a:pt x="650" y="8"/>
                      <a:pt x="528" y="98"/>
                    </a:cubicBezTo>
                    <a:cubicBezTo>
                      <a:pt x="458" y="149"/>
                      <a:pt x="388" y="199"/>
                      <a:pt x="292" y="171"/>
                    </a:cubicBezTo>
                    <a:cubicBezTo>
                      <a:pt x="133" y="124"/>
                      <a:pt x="3" y="70"/>
                      <a:pt x="3" y="70"/>
                    </a:cubicBezTo>
                    <a:cubicBezTo>
                      <a:pt x="0" y="615"/>
                      <a:pt x="0" y="615"/>
                      <a:pt x="0" y="615"/>
                    </a:cubicBezTo>
                    <a:cubicBezTo>
                      <a:pt x="217" y="680"/>
                      <a:pt x="217" y="680"/>
                      <a:pt x="217" y="680"/>
                    </a:cubicBezTo>
                    <a:cubicBezTo>
                      <a:pt x="225" y="663"/>
                      <a:pt x="236" y="646"/>
                      <a:pt x="250" y="633"/>
                    </a:cubicBezTo>
                    <a:cubicBezTo>
                      <a:pt x="284" y="598"/>
                      <a:pt x="284" y="598"/>
                      <a:pt x="284" y="598"/>
                    </a:cubicBezTo>
                    <a:cubicBezTo>
                      <a:pt x="313" y="569"/>
                      <a:pt x="352" y="553"/>
                      <a:pt x="394" y="553"/>
                    </a:cubicBezTo>
                    <a:cubicBezTo>
                      <a:pt x="435" y="553"/>
                      <a:pt x="474" y="569"/>
                      <a:pt x="503" y="598"/>
                    </a:cubicBezTo>
                    <a:cubicBezTo>
                      <a:pt x="523" y="618"/>
                      <a:pt x="537" y="643"/>
                      <a:pt x="543" y="670"/>
                    </a:cubicBezTo>
                    <a:cubicBezTo>
                      <a:pt x="571" y="677"/>
                      <a:pt x="595" y="691"/>
                      <a:pt x="615" y="711"/>
                    </a:cubicBezTo>
                    <a:cubicBezTo>
                      <a:pt x="631" y="726"/>
                      <a:pt x="642" y="744"/>
                      <a:pt x="650" y="763"/>
                    </a:cubicBezTo>
                    <a:cubicBezTo>
                      <a:pt x="652" y="769"/>
                      <a:pt x="654" y="776"/>
                      <a:pt x="656" y="782"/>
                    </a:cubicBezTo>
                    <a:cubicBezTo>
                      <a:pt x="683" y="789"/>
                      <a:pt x="708" y="803"/>
                      <a:pt x="728" y="823"/>
                    </a:cubicBezTo>
                    <a:cubicBezTo>
                      <a:pt x="748" y="843"/>
                      <a:pt x="762" y="868"/>
                      <a:pt x="768" y="895"/>
                    </a:cubicBezTo>
                    <a:cubicBezTo>
                      <a:pt x="795" y="902"/>
                      <a:pt x="820" y="915"/>
                      <a:pt x="840" y="936"/>
                    </a:cubicBezTo>
                    <a:cubicBezTo>
                      <a:pt x="861" y="957"/>
                      <a:pt x="876" y="983"/>
                      <a:pt x="882" y="1011"/>
                    </a:cubicBezTo>
                    <a:cubicBezTo>
                      <a:pt x="884" y="1022"/>
                      <a:pt x="886" y="1033"/>
                      <a:pt x="886" y="1045"/>
                    </a:cubicBezTo>
                    <a:cubicBezTo>
                      <a:pt x="886" y="1059"/>
                      <a:pt x="884" y="1072"/>
                      <a:pt x="881" y="1085"/>
                    </a:cubicBezTo>
                    <a:cubicBezTo>
                      <a:pt x="911" y="1116"/>
                      <a:pt x="911" y="1116"/>
                      <a:pt x="911" y="1116"/>
                    </a:cubicBezTo>
                    <a:cubicBezTo>
                      <a:pt x="938" y="1142"/>
                      <a:pt x="980" y="1142"/>
                      <a:pt x="1006" y="1116"/>
                    </a:cubicBezTo>
                    <a:cubicBezTo>
                      <a:pt x="1032" y="1090"/>
                      <a:pt x="1032" y="1048"/>
                      <a:pt x="1007" y="1022"/>
                    </a:cubicBezTo>
                    <a:cubicBezTo>
                      <a:pt x="1007" y="1021"/>
                      <a:pt x="1007" y="1021"/>
                      <a:pt x="1007" y="1021"/>
                    </a:cubicBezTo>
                    <a:cubicBezTo>
                      <a:pt x="966" y="981"/>
                      <a:pt x="966" y="981"/>
                      <a:pt x="966" y="981"/>
                    </a:cubicBezTo>
                    <a:cubicBezTo>
                      <a:pt x="959" y="973"/>
                      <a:pt x="959" y="962"/>
                      <a:pt x="966" y="954"/>
                    </a:cubicBezTo>
                    <a:cubicBezTo>
                      <a:pt x="974" y="947"/>
                      <a:pt x="985" y="947"/>
                      <a:pt x="993" y="954"/>
                    </a:cubicBezTo>
                    <a:cubicBezTo>
                      <a:pt x="1039" y="1001"/>
                      <a:pt x="1039" y="1001"/>
                      <a:pt x="1039" y="1001"/>
                    </a:cubicBezTo>
                    <a:cubicBezTo>
                      <a:pt x="1039" y="1001"/>
                      <a:pt x="1039" y="1001"/>
                      <a:pt x="1039" y="1001"/>
                    </a:cubicBezTo>
                    <a:cubicBezTo>
                      <a:pt x="1061" y="1022"/>
                      <a:pt x="1061" y="1022"/>
                      <a:pt x="1061" y="1022"/>
                    </a:cubicBezTo>
                    <a:cubicBezTo>
                      <a:pt x="1087" y="1049"/>
                      <a:pt x="1129" y="1049"/>
                      <a:pt x="1156" y="1022"/>
                    </a:cubicBezTo>
                    <a:cubicBezTo>
                      <a:pt x="1182" y="996"/>
                      <a:pt x="1182" y="954"/>
                      <a:pt x="1156" y="928"/>
                    </a:cubicBezTo>
                    <a:cubicBezTo>
                      <a:pt x="1156" y="928"/>
                      <a:pt x="1156" y="928"/>
                      <a:pt x="1156" y="928"/>
                    </a:cubicBezTo>
                    <a:cubicBezTo>
                      <a:pt x="1088" y="859"/>
                      <a:pt x="1088" y="859"/>
                      <a:pt x="1088" y="859"/>
                    </a:cubicBezTo>
                    <a:cubicBezTo>
                      <a:pt x="1081" y="852"/>
                      <a:pt x="1081" y="840"/>
                      <a:pt x="1088" y="833"/>
                    </a:cubicBezTo>
                    <a:cubicBezTo>
                      <a:pt x="1095" y="826"/>
                      <a:pt x="1107" y="826"/>
                      <a:pt x="1114" y="833"/>
                    </a:cubicBezTo>
                    <a:cubicBezTo>
                      <a:pt x="1189" y="907"/>
                      <a:pt x="1189" y="907"/>
                      <a:pt x="1189" y="907"/>
                    </a:cubicBezTo>
                    <a:cubicBezTo>
                      <a:pt x="1189" y="907"/>
                      <a:pt x="1189" y="907"/>
                      <a:pt x="1189" y="907"/>
                    </a:cubicBezTo>
                    <a:cubicBezTo>
                      <a:pt x="1210" y="929"/>
                      <a:pt x="1210" y="929"/>
                      <a:pt x="1210" y="929"/>
                    </a:cubicBezTo>
                    <a:cubicBezTo>
                      <a:pt x="1236" y="955"/>
                      <a:pt x="1279" y="955"/>
                      <a:pt x="1305" y="929"/>
                    </a:cubicBezTo>
                    <a:cubicBezTo>
                      <a:pt x="1331" y="903"/>
                      <a:pt x="1331" y="860"/>
                      <a:pt x="1305" y="834"/>
                    </a:cubicBezTo>
                    <a:cubicBezTo>
                      <a:pt x="1305" y="834"/>
                      <a:pt x="1305" y="834"/>
                      <a:pt x="1305" y="834"/>
                    </a:cubicBezTo>
                    <a:cubicBezTo>
                      <a:pt x="1209" y="738"/>
                      <a:pt x="1209" y="738"/>
                      <a:pt x="1209" y="738"/>
                    </a:cubicBezTo>
                    <a:cubicBezTo>
                      <a:pt x="1202" y="730"/>
                      <a:pt x="1202" y="719"/>
                      <a:pt x="1209" y="711"/>
                    </a:cubicBezTo>
                    <a:cubicBezTo>
                      <a:pt x="1217" y="704"/>
                      <a:pt x="1228" y="704"/>
                      <a:pt x="1236" y="711"/>
                    </a:cubicBezTo>
                    <a:cubicBezTo>
                      <a:pt x="1338" y="814"/>
                      <a:pt x="1338" y="814"/>
                      <a:pt x="1338" y="814"/>
                    </a:cubicBezTo>
                    <a:cubicBezTo>
                      <a:pt x="1338" y="814"/>
                      <a:pt x="1338" y="814"/>
                      <a:pt x="1338" y="814"/>
                    </a:cubicBezTo>
                    <a:cubicBezTo>
                      <a:pt x="1360" y="835"/>
                      <a:pt x="1360" y="835"/>
                      <a:pt x="1360" y="835"/>
                    </a:cubicBezTo>
                    <a:cubicBezTo>
                      <a:pt x="1386" y="862"/>
                      <a:pt x="1428" y="862"/>
                      <a:pt x="1454" y="835"/>
                    </a:cubicBezTo>
                    <a:cubicBezTo>
                      <a:pt x="1481" y="809"/>
                      <a:pt x="1481" y="767"/>
                      <a:pt x="1454" y="741"/>
                    </a:cubicBezTo>
                    <a:lnTo>
                      <a:pt x="1454" y="740"/>
                    </a:lnTo>
                    <a:close/>
                    <a:moveTo>
                      <a:pt x="791" y="985"/>
                    </a:moveTo>
                    <a:cubicBezTo>
                      <a:pt x="789" y="983"/>
                      <a:pt x="787" y="981"/>
                      <a:pt x="785" y="980"/>
                    </a:cubicBezTo>
                    <a:cubicBezTo>
                      <a:pt x="785" y="979"/>
                      <a:pt x="784" y="979"/>
                      <a:pt x="783" y="978"/>
                    </a:cubicBezTo>
                    <a:cubicBezTo>
                      <a:pt x="782" y="977"/>
                      <a:pt x="781" y="976"/>
                      <a:pt x="779" y="975"/>
                    </a:cubicBezTo>
                    <a:cubicBezTo>
                      <a:pt x="778" y="974"/>
                      <a:pt x="778" y="974"/>
                      <a:pt x="777" y="974"/>
                    </a:cubicBezTo>
                    <a:cubicBezTo>
                      <a:pt x="775" y="972"/>
                      <a:pt x="774" y="971"/>
                      <a:pt x="772" y="970"/>
                    </a:cubicBezTo>
                    <a:cubicBezTo>
                      <a:pt x="771" y="970"/>
                      <a:pt x="771" y="970"/>
                      <a:pt x="770" y="970"/>
                    </a:cubicBezTo>
                    <a:cubicBezTo>
                      <a:pt x="768" y="969"/>
                      <a:pt x="766" y="967"/>
                      <a:pt x="763" y="966"/>
                    </a:cubicBezTo>
                    <a:cubicBezTo>
                      <a:pt x="763" y="966"/>
                      <a:pt x="762" y="966"/>
                      <a:pt x="762" y="966"/>
                    </a:cubicBezTo>
                    <a:cubicBezTo>
                      <a:pt x="762" y="966"/>
                      <a:pt x="761" y="966"/>
                      <a:pt x="761" y="966"/>
                    </a:cubicBezTo>
                    <a:cubicBezTo>
                      <a:pt x="759" y="965"/>
                      <a:pt x="758" y="964"/>
                      <a:pt x="756" y="964"/>
                    </a:cubicBezTo>
                    <a:cubicBezTo>
                      <a:pt x="756" y="964"/>
                      <a:pt x="755" y="964"/>
                      <a:pt x="754" y="963"/>
                    </a:cubicBezTo>
                    <a:cubicBezTo>
                      <a:pt x="752" y="963"/>
                      <a:pt x="751" y="962"/>
                      <a:pt x="749" y="962"/>
                    </a:cubicBezTo>
                    <a:cubicBezTo>
                      <a:pt x="748" y="962"/>
                      <a:pt x="747" y="962"/>
                      <a:pt x="747" y="962"/>
                    </a:cubicBezTo>
                    <a:cubicBezTo>
                      <a:pt x="744" y="961"/>
                      <a:pt x="742" y="961"/>
                      <a:pt x="739" y="961"/>
                    </a:cubicBezTo>
                    <a:cubicBezTo>
                      <a:pt x="739" y="961"/>
                      <a:pt x="739" y="961"/>
                      <a:pt x="739" y="961"/>
                    </a:cubicBezTo>
                    <a:cubicBezTo>
                      <a:pt x="737" y="960"/>
                      <a:pt x="734" y="960"/>
                      <a:pt x="732" y="960"/>
                    </a:cubicBezTo>
                    <a:cubicBezTo>
                      <a:pt x="728" y="960"/>
                      <a:pt x="725" y="960"/>
                      <a:pt x="721" y="961"/>
                    </a:cubicBezTo>
                    <a:cubicBezTo>
                      <a:pt x="721" y="961"/>
                      <a:pt x="720" y="961"/>
                      <a:pt x="720" y="961"/>
                    </a:cubicBezTo>
                    <a:cubicBezTo>
                      <a:pt x="718" y="961"/>
                      <a:pt x="717" y="961"/>
                      <a:pt x="715" y="962"/>
                    </a:cubicBezTo>
                    <a:cubicBezTo>
                      <a:pt x="715" y="962"/>
                      <a:pt x="714" y="962"/>
                      <a:pt x="714" y="962"/>
                    </a:cubicBezTo>
                    <a:cubicBezTo>
                      <a:pt x="712" y="962"/>
                      <a:pt x="710" y="963"/>
                      <a:pt x="708" y="963"/>
                    </a:cubicBezTo>
                    <a:cubicBezTo>
                      <a:pt x="708" y="963"/>
                      <a:pt x="708" y="964"/>
                      <a:pt x="707" y="964"/>
                    </a:cubicBezTo>
                    <a:cubicBezTo>
                      <a:pt x="706" y="964"/>
                      <a:pt x="704" y="965"/>
                      <a:pt x="703" y="965"/>
                    </a:cubicBezTo>
                    <a:cubicBezTo>
                      <a:pt x="702" y="965"/>
                      <a:pt x="702" y="965"/>
                      <a:pt x="701" y="966"/>
                    </a:cubicBezTo>
                    <a:cubicBezTo>
                      <a:pt x="699" y="966"/>
                      <a:pt x="698" y="967"/>
                      <a:pt x="696" y="968"/>
                    </a:cubicBezTo>
                    <a:cubicBezTo>
                      <a:pt x="705" y="947"/>
                      <a:pt x="706" y="924"/>
                      <a:pt x="698" y="903"/>
                    </a:cubicBezTo>
                    <a:cubicBezTo>
                      <a:pt x="698" y="903"/>
                      <a:pt x="698" y="903"/>
                      <a:pt x="698" y="903"/>
                    </a:cubicBezTo>
                    <a:cubicBezTo>
                      <a:pt x="694" y="892"/>
                      <a:pt x="688" y="881"/>
                      <a:pt x="679" y="872"/>
                    </a:cubicBezTo>
                    <a:cubicBezTo>
                      <a:pt x="677" y="871"/>
                      <a:pt x="675" y="869"/>
                      <a:pt x="673" y="867"/>
                    </a:cubicBezTo>
                    <a:cubicBezTo>
                      <a:pt x="672" y="867"/>
                      <a:pt x="672" y="866"/>
                      <a:pt x="671" y="866"/>
                    </a:cubicBezTo>
                    <a:cubicBezTo>
                      <a:pt x="670" y="865"/>
                      <a:pt x="668" y="863"/>
                      <a:pt x="667" y="862"/>
                    </a:cubicBezTo>
                    <a:cubicBezTo>
                      <a:pt x="666" y="862"/>
                      <a:pt x="665" y="861"/>
                      <a:pt x="664" y="861"/>
                    </a:cubicBezTo>
                    <a:cubicBezTo>
                      <a:pt x="663" y="860"/>
                      <a:pt x="661" y="859"/>
                      <a:pt x="659" y="858"/>
                    </a:cubicBezTo>
                    <a:cubicBezTo>
                      <a:pt x="659" y="858"/>
                      <a:pt x="658" y="857"/>
                      <a:pt x="658" y="857"/>
                    </a:cubicBezTo>
                    <a:cubicBezTo>
                      <a:pt x="656" y="856"/>
                      <a:pt x="653" y="855"/>
                      <a:pt x="651" y="854"/>
                    </a:cubicBezTo>
                    <a:cubicBezTo>
                      <a:pt x="650" y="854"/>
                      <a:pt x="650" y="854"/>
                      <a:pt x="649" y="853"/>
                    </a:cubicBezTo>
                    <a:cubicBezTo>
                      <a:pt x="649" y="853"/>
                      <a:pt x="649" y="853"/>
                      <a:pt x="649" y="853"/>
                    </a:cubicBezTo>
                    <a:cubicBezTo>
                      <a:pt x="647" y="853"/>
                      <a:pt x="646" y="852"/>
                      <a:pt x="644" y="851"/>
                    </a:cubicBezTo>
                    <a:cubicBezTo>
                      <a:pt x="643" y="851"/>
                      <a:pt x="642" y="851"/>
                      <a:pt x="642" y="851"/>
                    </a:cubicBezTo>
                    <a:cubicBezTo>
                      <a:pt x="640" y="850"/>
                      <a:pt x="638" y="850"/>
                      <a:pt x="636" y="850"/>
                    </a:cubicBezTo>
                    <a:cubicBezTo>
                      <a:pt x="636" y="849"/>
                      <a:pt x="635" y="849"/>
                      <a:pt x="634" y="849"/>
                    </a:cubicBezTo>
                    <a:cubicBezTo>
                      <a:pt x="632" y="849"/>
                      <a:pt x="629" y="848"/>
                      <a:pt x="627" y="848"/>
                    </a:cubicBezTo>
                    <a:cubicBezTo>
                      <a:pt x="627" y="848"/>
                      <a:pt x="627" y="848"/>
                      <a:pt x="627" y="848"/>
                    </a:cubicBezTo>
                    <a:cubicBezTo>
                      <a:pt x="624" y="848"/>
                      <a:pt x="622" y="848"/>
                      <a:pt x="619" y="848"/>
                    </a:cubicBezTo>
                    <a:cubicBezTo>
                      <a:pt x="619" y="848"/>
                      <a:pt x="619" y="848"/>
                      <a:pt x="619" y="848"/>
                    </a:cubicBezTo>
                    <a:cubicBezTo>
                      <a:pt x="617" y="848"/>
                      <a:pt x="616" y="848"/>
                      <a:pt x="614" y="848"/>
                    </a:cubicBezTo>
                    <a:cubicBezTo>
                      <a:pt x="614" y="848"/>
                      <a:pt x="614" y="848"/>
                      <a:pt x="614" y="848"/>
                    </a:cubicBezTo>
                    <a:cubicBezTo>
                      <a:pt x="612" y="848"/>
                      <a:pt x="610" y="848"/>
                      <a:pt x="609" y="848"/>
                    </a:cubicBezTo>
                    <a:cubicBezTo>
                      <a:pt x="608" y="848"/>
                      <a:pt x="608" y="848"/>
                      <a:pt x="607" y="848"/>
                    </a:cubicBezTo>
                    <a:cubicBezTo>
                      <a:pt x="606" y="849"/>
                      <a:pt x="606" y="849"/>
                      <a:pt x="605" y="849"/>
                    </a:cubicBezTo>
                    <a:cubicBezTo>
                      <a:pt x="605" y="849"/>
                      <a:pt x="605" y="849"/>
                      <a:pt x="605" y="849"/>
                    </a:cubicBezTo>
                    <a:cubicBezTo>
                      <a:pt x="604" y="849"/>
                      <a:pt x="603" y="849"/>
                      <a:pt x="603" y="849"/>
                    </a:cubicBezTo>
                    <a:cubicBezTo>
                      <a:pt x="602" y="849"/>
                      <a:pt x="602" y="849"/>
                      <a:pt x="601" y="849"/>
                    </a:cubicBezTo>
                    <a:cubicBezTo>
                      <a:pt x="599" y="850"/>
                      <a:pt x="598" y="850"/>
                      <a:pt x="596" y="851"/>
                    </a:cubicBezTo>
                    <a:cubicBezTo>
                      <a:pt x="595" y="851"/>
                      <a:pt x="595" y="851"/>
                      <a:pt x="595" y="851"/>
                    </a:cubicBezTo>
                    <a:cubicBezTo>
                      <a:pt x="593" y="852"/>
                      <a:pt x="592" y="852"/>
                      <a:pt x="590" y="853"/>
                    </a:cubicBezTo>
                    <a:cubicBezTo>
                      <a:pt x="590" y="853"/>
                      <a:pt x="589" y="853"/>
                      <a:pt x="589" y="853"/>
                    </a:cubicBezTo>
                    <a:cubicBezTo>
                      <a:pt x="587" y="854"/>
                      <a:pt x="585" y="854"/>
                      <a:pt x="583" y="855"/>
                    </a:cubicBezTo>
                    <a:cubicBezTo>
                      <a:pt x="586" y="850"/>
                      <a:pt x="588" y="845"/>
                      <a:pt x="589" y="839"/>
                    </a:cubicBezTo>
                    <a:cubicBezTo>
                      <a:pt x="595" y="812"/>
                      <a:pt x="588" y="782"/>
                      <a:pt x="566" y="760"/>
                    </a:cubicBezTo>
                    <a:cubicBezTo>
                      <a:pt x="564" y="758"/>
                      <a:pt x="562" y="756"/>
                      <a:pt x="560" y="755"/>
                    </a:cubicBezTo>
                    <a:cubicBezTo>
                      <a:pt x="560" y="754"/>
                      <a:pt x="559" y="754"/>
                      <a:pt x="558" y="753"/>
                    </a:cubicBezTo>
                    <a:cubicBezTo>
                      <a:pt x="557" y="752"/>
                      <a:pt x="556" y="751"/>
                      <a:pt x="554" y="750"/>
                    </a:cubicBezTo>
                    <a:cubicBezTo>
                      <a:pt x="553" y="749"/>
                      <a:pt x="553" y="749"/>
                      <a:pt x="552" y="749"/>
                    </a:cubicBezTo>
                    <a:cubicBezTo>
                      <a:pt x="550" y="747"/>
                      <a:pt x="549" y="746"/>
                      <a:pt x="547" y="746"/>
                    </a:cubicBezTo>
                    <a:cubicBezTo>
                      <a:pt x="546" y="745"/>
                      <a:pt x="546" y="745"/>
                      <a:pt x="545" y="745"/>
                    </a:cubicBezTo>
                    <a:cubicBezTo>
                      <a:pt x="543" y="744"/>
                      <a:pt x="541" y="742"/>
                      <a:pt x="539" y="742"/>
                    </a:cubicBezTo>
                    <a:cubicBezTo>
                      <a:pt x="538" y="741"/>
                      <a:pt x="537" y="741"/>
                      <a:pt x="537" y="741"/>
                    </a:cubicBezTo>
                    <a:cubicBezTo>
                      <a:pt x="535" y="740"/>
                      <a:pt x="533" y="740"/>
                      <a:pt x="531" y="739"/>
                    </a:cubicBezTo>
                    <a:cubicBezTo>
                      <a:pt x="531" y="739"/>
                      <a:pt x="530" y="739"/>
                      <a:pt x="529" y="738"/>
                    </a:cubicBezTo>
                    <a:cubicBezTo>
                      <a:pt x="527" y="738"/>
                      <a:pt x="526" y="737"/>
                      <a:pt x="524" y="737"/>
                    </a:cubicBezTo>
                    <a:cubicBezTo>
                      <a:pt x="523" y="737"/>
                      <a:pt x="522" y="737"/>
                      <a:pt x="522" y="737"/>
                    </a:cubicBezTo>
                    <a:cubicBezTo>
                      <a:pt x="517" y="736"/>
                      <a:pt x="512" y="735"/>
                      <a:pt x="507" y="735"/>
                    </a:cubicBezTo>
                    <a:cubicBezTo>
                      <a:pt x="507" y="735"/>
                      <a:pt x="506" y="735"/>
                      <a:pt x="506" y="735"/>
                    </a:cubicBezTo>
                    <a:cubicBezTo>
                      <a:pt x="505" y="735"/>
                      <a:pt x="503" y="735"/>
                      <a:pt x="502" y="735"/>
                    </a:cubicBezTo>
                    <a:cubicBezTo>
                      <a:pt x="502" y="735"/>
                      <a:pt x="502" y="735"/>
                      <a:pt x="502" y="735"/>
                    </a:cubicBezTo>
                    <a:cubicBezTo>
                      <a:pt x="500" y="735"/>
                      <a:pt x="498" y="736"/>
                      <a:pt x="496" y="736"/>
                    </a:cubicBezTo>
                    <a:cubicBezTo>
                      <a:pt x="496" y="736"/>
                      <a:pt x="495" y="736"/>
                      <a:pt x="495" y="736"/>
                    </a:cubicBezTo>
                    <a:cubicBezTo>
                      <a:pt x="493" y="736"/>
                      <a:pt x="492" y="736"/>
                      <a:pt x="490" y="737"/>
                    </a:cubicBezTo>
                    <a:cubicBezTo>
                      <a:pt x="490" y="737"/>
                      <a:pt x="489" y="737"/>
                      <a:pt x="489" y="737"/>
                    </a:cubicBezTo>
                    <a:cubicBezTo>
                      <a:pt x="487" y="737"/>
                      <a:pt x="485" y="738"/>
                      <a:pt x="483" y="738"/>
                    </a:cubicBezTo>
                    <a:cubicBezTo>
                      <a:pt x="483" y="738"/>
                      <a:pt x="483" y="739"/>
                      <a:pt x="482" y="739"/>
                    </a:cubicBezTo>
                    <a:cubicBezTo>
                      <a:pt x="481" y="739"/>
                      <a:pt x="479" y="740"/>
                      <a:pt x="478" y="740"/>
                    </a:cubicBezTo>
                    <a:cubicBezTo>
                      <a:pt x="477" y="740"/>
                      <a:pt x="477" y="740"/>
                      <a:pt x="476" y="741"/>
                    </a:cubicBezTo>
                    <a:cubicBezTo>
                      <a:pt x="474" y="741"/>
                      <a:pt x="473" y="742"/>
                      <a:pt x="471" y="743"/>
                    </a:cubicBezTo>
                    <a:cubicBezTo>
                      <a:pt x="485" y="711"/>
                      <a:pt x="480" y="673"/>
                      <a:pt x="454" y="648"/>
                    </a:cubicBezTo>
                    <a:cubicBezTo>
                      <a:pt x="437" y="631"/>
                      <a:pt x="415" y="623"/>
                      <a:pt x="394" y="623"/>
                    </a:cubicBezTo>
                    <a:cubicBezTo>
                      <a:pt x="372" y="623"/>
                      <a:pt x="350" y="631"/>
                      <a:pt x="334" y="648"/>
                    </a:cubicBezTo>
                    <a:cubicBezTo>
                      <a:pt x="299" y="682"/>
                      <a:pt x="299" y="682"/>
                      <a:pt x="299" y="682"/>
                    </a:cubicBezTo>
                    <a:cubicBezTo>
                      <a:pt x="293" y="688"/>
                      <a:pt x="289" y="694"/>
                      <a:pt x="285" y="701"/>
                    </a:cubicBezTo>
                    <a:cubicBezTo>
                      <a:pt x="267" y="733"/>
                      <a:pt x="272" y="775"/>
                      <a:pt x="299" y="802"/>
                    </a:cubicBezTo>
                    <a:cubicBezTo>
                      <a:pt x="301" y="804"/>
                      <a:pt x="303" y="806"/>
                      <a:pt x="305" y="807"/>
                    </a:cubicBezTo>
                    <a:cubicBezTo>
                      <a:pt x="306" y="808"/>
                      <a:pt x="306" y="808"/>
                      <a:pt x="307" y="809"/>
                    </a:cubicBezTo>
                    <a:cubicBezTo>
                      <a:pt x="308" y="810"/>
                      <a:pt x="310" y="811"/>
                      <a:pt x="311" y="812"/>
                    </a:cubicBezTo>
                    <a:cubicBezTo>
                      <a:pt x="312" y="813"/>
                      <a:pt x="313" y="813"/>
                      <a:pt x="313" y="814"/>
                    </a:cubicBezTo>
                    <a:cubicBezTo>
                      <a:pt x="315" y="815"/>
                      <a:pt x="317" y="816"/>
                      <a:pt x="319" y="817"/>
                    </a:cubicBezTo>
                    <a:cubicBezTo>
                      <a:pt x="319" y="817"/>
                      <a:pt x="320" y="817"/>
                      <a:pt x="320" y="817"/>
                    </a:cubicBezTo>
                    <a:cubicBezTo>
                      <a:pt x="322" y="819"/>
                      <a:pt x="325" y="820"/>
                      <a:pt x="327" y="821"/>
                    </a:cubicBezTo>
                    <a:cubicBezTo>
                      <a:pt x="327" y="821"/>
                      <a:pt x="328" y="821"/>
                      <a:pt x="329" y="821"/>
                    </a:cubicBezTo>
                    <a:cubicBezTo>
                      <a:pt x="330" y="822"/>
                      <a:pt x="332" y="823"/>
                      <a:pt x="334" y="823"/>
                    </a:cubicBezTo>
                    <a:cubicBezTo>
                      <a:pt x="335" y="823"/>
                      <a:pt x="336" y="824"/>
                      <a:pt x="336" y="824"/>
                    </a:cubicBezTo>
                    <a:cubicBezTo>
                      <a:pt x="338" y="824"/>
                      <a:pt x="340" y="825"/>
                      <a:pt x="342" y="825"/>
                    </a:cubicBezTo>
                    <a:cubicBezTo>
                      <a:pt x="342" y="825"/>
                      <a:pt x="343" y="825"/>
                      <a:pt x="344" y="825"/>
                    </a:cubicBezTo>
                    <a:cubicBezTo>
                      <a:pt x="349" y="826"/>
                      <a:pt x="353" y="827"/>
                      <a:pt x="358" y="827"/>
                    </a:cubicBezTo>
                    <a:cubicBezTo>
                      <a:pt x="360" y="827"/>
                      <a:pt x="362" y="827"/>
                      <a:pt x="363" y="827"/>
                    </a:cubicBezTo>
                    <a:cubicBezTo>
                      <a:pt x="364" y="827"/>
                      <a:pt x="364" y="827"/>
                      <a:pt x="364" y="827"/>
                    </a:cubicBezTo>
                    <a:cubicBezTo>
                      <a:pt x="366" y="827"/>
                      <a:pt x="367" y="827"/>
                      <a:pt x="369" y="826"/>
                    </a:cubicBezTo>
                    <a:cubicBezTo>
                      <a:pt x="370" y="826"/>
                      <a:pt x="370" y="826"/>
                      <a:pt x="371" y="826"/>
                    </a:cubicBezTo>
                    <a:cubicBezTo>
                      <a:pt x="372" y="826"/>
                      <a:pt x="374" y="826"/>
                      <a:pt x="375" y="825"/>
                    </a:cubicBezTo>
                    <a:cubicBezTo>
                      <a:pt x="376" y="825"/>
                      <a:pt x="376" y="825"/>
                      <a:pt x="377" y="825"/>
                    </a:cubicBezTo>
                    <a:cubicBezTo>
                      <a:pt x="378" y="825"/>
                      <a:pt x="380" y="824"/>
                      <a:pt x="382" y="824"/>
                    </a:cubicBezTo>
                    <a:cubicBezTo>
                      <a:pt x="382" y="824"/>
                      <a:pt x="383" y="824"/>
                      <a:pt x="383" y="823"/>
                    </a:cubicBezTo>
                    <a:cubicBezTo>
                      <a:pt x="385" y="823"/>
                      <a:pt x="386" y="823"/>
                      <a:pt x="388" y="822"/>
                    </a:cubicBezTo>
                    <a:cubicBezTo>
                      <a:pt x="388" y="822"/>
                      <a:pt x="389" y="822"/>
                      <a:pt x="389" y="822"/>
                    </a:cubicBezTo>
                    <a:cubicBezTo>
                      <a:pt x="391" y="821"/>
                      <a:pt x="393" y="820"/>
                      <a:pt x="394" y="819"/>
                    </a:cubicBezTo>
                    <a:cubicBezTo>
                      <a:pt x="380" y="851"/>
                      <a:pt x="386" y="889"/>
                      <a:pt x="412" y="915"/>
                    </a:cubicBezTo>
                    <a:cubicBezTo>
                      <a:pt x="414" y="916"/>
                      <a:pt x="415" y="918"/>
                      <a:pt x="417" y="920"/>
                    </a:cubicBezTo>
                    <a:cubicBezTo>
                      <a:pt x="418" y="920"/>
                      <a:pt x="419" y="921"/>
                      <a:pt x="419" y="921"/>
                    </a:cubicBezTo>
                    <a:cubicBezTo>
                      <a:pt x="421" y="923"/>
                      <a:pt x="422" y="924"/>
                      <a:pt x="424" y="925"/>
                    </a:cubicBezTo>
                    <a:cubicBezTo>
                      <a:pt x="425" y="925"/>
                      <a:pt x="425" y="926"/>
                      <a:pt x="426" y="926"/>
                    </a:cubicBezTo>
                    <a:cubicBezTo>
                      <a:pt x="428" y="927"/>
                      <a:pt x="429" y="928"/>
                      <a:pt x="431" y="929"/>
                    </a:cubicBezTo>
                    <a:cubicBezTo>
                      <a:pt x="431" y="929"/>
                      <a:pt x="432" y="930"/>
                      <a:pt x="433" y="930"/>
                    </a:cubicBezTo>
                    <a:cubicBezTo>
                      <a:pt x="435" y="931"/>
                      <a:pt x="437" y="932"/>
                      <a:pt x="439" y="933"/>
                    </a:cubicBezTo>
                    <a:cubicBezTo>
                      <a:pt x="440" y="933"/>
                      <a:pt x="440" y="933"/>
                      <a:pt x="441" y="934"/>
                    </a:cubicBezTo>
                    <a:cubicBezTo>
                      <a:pt x="443" y="934"/>
                      <a:pt x="445" y="935"/>
                      <a:pt x="446" y="936"/>
                    </a:cubicBezTo>
                    <a:cubicBezTo>
                      <a:pt x="447" y="936"/>
                      <a:pt x="448" y="936"/>
                      <a:pt x="449" y="936"/>
                    </a:cubicBezTo>
                    <a:cubicBezTo>
                      <a:pt x="450" y="937"/>
                      <a:pt x="452" y="937"/>
                      <a:pt x="454" y="938"/>
                    </a:cubicBezTo>
                    <a:cubicBezTo>
                      <a:pt x="455" y="938"/>
                      <a:pt x="455" y="938"/>
                      <a:pt x="456" y="938"/>
                    </a:cubicBezTo>
                    <a:cubicBezTo>
                      <a:pt x="459" y="938"/>
                      <a:pt x="461" y="939"/>
                      <a:pt x="463" y="939"/>
                    </a:cubicBezTo>
                    <a:cubicBezTo>
                      <a:pt x="463" y="939"/>
                      <a:pt x="464" y="939"/>
                      <a:pt x="464" y="939"/>
                    </a:cubicBezTo>
                    <a:cubicBezTo>
                      <a:pt x="466" y="939"/>
                      <a:pt x="468" y="939"/>
                      <a:pt x="471" y="939"/>
                    </a:cubicBezTo>
                    <a:cubicBezTo>
                      <a:pt x="473" y="939"/>
                      <a:pt x="474" y="939"/>
                      <a:pt x="476" y="939"/>
                    </a:cubicBezTo>
                    <a:cubicBezTo>
                      <a:pt x="476" y="939"/>
                      <a:pt x="476" y="939"/>
                      <a:pt x="476" y="939"/>
                    </a:cubicBezTo>
                    <a:cubicBezTo>
                      <a:pt x="478" y="939"/>
                      <a:pt x="480" y="939"/>
                      <a:pt x="482" y="939"/>
                    </a:cubicBezTo>
                    <a:cubicBezTo>
                      <a:pt x="482" y="939"/>
                      <a:pt x="483" y="939"/>
                      <a:pt x="483" y="939"/>
                    </a:cubicBezTo>
                    <a:cubicBezTo>
                      <a:pt x="485" y="938"/>
                      <a:pt x="486" y="938"/>
                      <a:pt x="488" y="938"/>
                    </a:cubicBezTo>
                    <a:cubicBezTo>
                      <a:pt x="488" y="938"/>
                      <a:pt x="489" y="938"/>
                      <a:pt x="489" y="938"/>
                    </a:cubicBezTo>
                    <a:cubicBezTo>
                      <a:pt x="491" y="937"/>
                      <a:pt x="493" y="937"/>
                      <a:pt x="495" y="936"/>
                    </a:cubicBezTo>
                    <a:cubicBezTo>
                      <a:pt x="495" y="936"/>
                      <a:pt x="495" y="936"/>
                      <a:pt x="496" y="936"/>
                    </a:cubicBezTo>
                    <a:cubicBezTo>
                      <a:pt x="497" y="936"/>
                      <a:pt x="499" y="935"/>
                      <a:pt x="500" y="935"/>
                    </a:cubicBezTo>
                    <a:cubicBezTo>
                      <a:pt x="501" y="934"/>
                      <a:pt x="501" y="934"/>
                      <a:pt x="502" y="934"/>
                    </a:cubicBezTo>
                    <a:cubicBezTo>
                      <a:pt x="503" y="933"/>
                      <a:pt x="505" y="933"/>
                      <a:pt x="507" y="932"/>
                    </a:cubicBezTo>
                    <a:cubicBezTo>
                      <a:pt x="493" y="963"/>
                      <a:pt x="498" y="1001"/>
                      <a:pt x="524" y="1027"/>
                    </a:cubicBezTo>
                    <a:cubicBezTo>
                      <a:pt x="526" y="1029"/>
                      <a:pt x="528" y="1031"/>
                      <a:pt x="530" y="1032"/>
                    </a:cubicBezTo>
                    <a:cubicBezTo>
                      <a:pt x="531" y="1033"/>
                      <a:pt x="531" y="1033"/>
                      <a:pt x="532" y="1034"/>
                    </a:cubicBezTo>
                    <a:cubicBezTo>
                      <a:pt x="533" y="1035"/>
                      <a:pt x="535" y="1036"/>
                      <a:pt x="536" y="1037"/>
                    </a:cubicBezTo>
                    <a:cubicBezTo>
                      <a:pt x="537" y="1038"/>
                      <a:pt x="538" y="1038"/>
                      <a:pt x="538" y="1039"/>
                    </a:cubicBezTo>
                    <a:cubicBezTo>
                      <a:pt x="540" y="1040"/>
                      <a:pt x="542" y="1041"/>
                      <a:pt x="544" y="1042"/>
                    </a:cubicBezTo>
                    <a:cubicBezTo>
                      <a:pt x="544" y="1042"/>
                      <a:pt x="544" y="1042"/>
                      <a:pt x="545" y="1042"/>
                    </a:cubicBezTo>
                    <a:cubicBezTo>
                      <a:pt x="547" y="1044"/>
                      <a:pt x="550" y="1045"/>
                      <a:pt x="552" y="1046"/>
                    </a:cubicBezTo>
                    <a:cubicBezTo>
                      <a:pt x="552" y="1046"/>
                      <a:pt x="553" y="1046"/>
                      <a:pt x="553" y="1046"/>
                    </a:cubicBezTo>
                    <a:cubicBezTo>
                      <a:pt x="555" y="1047"/>
                      <a:pt x="557" y="1047"/>
                      <a:pt x="559" y="1048"/>
                    </a:cubicBezTo>
                    <a:cubicBezTo>
                      <a:pt x="560" y="1048"/>
                      <a:pt x="560" y="1049"/>
                      <a:pt x="561" y="1049"/>
                    </a:cubicBezTo>
                    <a:cubicBezTo>
                      <a:pt x="563" y="1049"/>
                      <a:pt x="565" y="1050"/>
                      <a:pt x="566" y="1050"/>
                    </a:cubicBezTo>
                    <a:cubicBezTo>
                      <a:pt x="567" y="1050"/>
                      <a:pt x="568" y="1050"/>
                      <a:pt x="569" y="1050"/>
                    </a:cubicBezTo>
                    <a:cubicBezTo>
                      <a:pt x="571" y="1051"/>
                      <a:pt x="574" y="1051"/>
                      <a:pt x="576" y="1052"/>
                    </a:cubicBezTo>
                    <a:cubicBezTo>
                      <a:pt x="576" y="1052"/>
                      <a:pt x="576" y="1052"/>
                      <a:pt x="576" y="1052"/>
                    </a:cubicBezTo>
                    <a:cubicBezTo>
                      <a:pt x="578" y="1052"/>
                      <a:pt x="581" y="1052"/>
                      <a:pt x="583" y="1052"/>
                    </a:cubicBezTo>
                    <a:cubicBezTo>
                      <a:pt x="585" y="1052"/>
                      <a:pt x="587" y="1052"/>
                      <a:pt x="589" y="1052"/>
                    </a:cubicBezTo>
                    <a:cubicBezTo>
                      <a:pt x="589" y="1052"/>
                      <a:pt x="589" y="1052"/>
                      <a:pt x="589" y="1052"/>
                    </a:cubicBezTo>
                    <a:cubicBezTo>
                      <a:pt x="590" y="1052"/>
                      <a:pt x="592" y="1052"/>
                      <a:pt x="594" y="1051"/>
                    </a:cubicBezTo>
                    <a:cubicBezTo>
                      <a:pt x="595" y="1051"/>
                      <a:pt x="595" y="1051"/>
                      <a:pt x="596" y="1051"/>
                    </a:cubicBezTo>
                    <a:cubicBezTo>
                      <a:pt x="597" y="1051"/>
                      <a:pt x="599" y="1051"/>
                      <a:pt x="600" y="1050"/>
                    </a:cubicBezTo>
                    <a:cubicBezTo>
                      <a:pt x="601" y="1050"/>
                      <a:pt x="601" y="1050"/>
                      <a:pt x="602" y="1050"/>
                    </a:cubicBezTo>
                    <a:cubicBezTo>
                      <a:pt x="603" y="1050"/>
                      <a:pt x="605" y="1049"/>
                      <a:pt x="607" y="1049"/>
                    </a:cubicBezTo>
                    <a:cubicBezTo>
                      <a:pt x="607" y="1049"/>
                      <a:pt x="608" y="1049"/>
                      <a:pt x="608" y="1048"/>
                    </a:cubicBezTo>
                    <a:cubicBezTo>
                      <a:pt x="610" y="1048"/>
                      <a:pt x="611" y="1048"/>
                      <a:pt x="613" y="1047"/>
                    </a:cubicBezTo>
                    <a:cubicBezTo>
                      <a:pt x="613" y="1047"/>
                      <a:pt x="614" y="1047"/>
                      <a:pt x="614" y="1046"/>
                    </a:cubicBezTo>
                    <a:cubicBezTo>
                      <a:pt x="616" y="1046"/>
                      <a:pt x="618" y="1045"/>
                      <a:pt x="619" y="1044"/>
                    </a:cubicBezTo>
                    <a:cubicBezTo>
                      <a:pt x="605" y="1076"/>
                      <a:pt x="611" y="1114"/>
                      <a:pt x="637" y="1140"/>
                    </a:cubicBezTo>
                    <a:cubicBezTo>
                      <a:pt x="651" y="1154"/>
                      <a:pt x="670" y="1162"/>
                      <a:pt x="689" y="1164"/>
                    </a:cubicBezTo>
                    <a:cubicBezTo>
                      <a:pt x="690" y="1164"/>
                      <a:pt x="692" y="1164"/>
                      <a:pt x="694" y="1164"/>
                    </a:cubicBezTo>
                    <a:cubicBezTo>
                      <a:pt x="695" y="1164"/>
                      <a:pt x="696" y="1164"/>
                      <a:pt x="697" y="1164"/>
                    </a:cubicBezTo>
                    <a:cubicBezTo>
                      <a:pt x="698" y="1164"/>
                      <a:pt x="700" y="1164"/>
                      <a:pt x="702" y="1164"/>
                    </a:cubicBezTo>
                    <a:cubicBezTo>
                      <a:pt x="703" y="1164"/>
                      <a:pt x="704" y="1164"/>
                      <a:pt x="705" y="1164"/>
                    </a:cubicBezTo>
                    <a:cubicBezTo>
                      <a:pt x="707" y="1164"/>
                      <a:pt x="709" y="1163"/>
                      <a:pt x="712" y="1163"/>
                    </a:cubicBezTo>
                    <a:cubicBezTo>
                      <a:pt x="712" y="1163"/>
                      <a:pt x="713" y="1163"/>
                      <a:pt x="713" y="1163"/>
                    </a:cubicBezTo>
                    <a:cubicBezTo>
                      <a:pt x="729" y="1160"/>
                      <a:pt x="744" y="1152"/>
                      <a:pt x="757" y="1140"/>
                    </a:cubicBezTo>
                    <a:cubicBezTo>
                      <a:pt x="791" y="1105"/>
                      <a:pt x="791" y="1105"/>
                      <a:pt x="791" y="1105"/>
                    </a:cubicBezTo>
                    <a:cubicBezTo>
                      <a:pt x="816" y="1081"/>
                      <a:pt x="822" y="1045"/>
                      <a:pt x="811" y="1015"/>
                    </a:cubicBezTo>
                    <a:cubicBezTo>
                      <a:pt x="806" y="1004"/>
                      <a:pt x="800" y="994"/>
                      <a:pt x="791" y="98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endParaRPr lang="en-US" sz="1200" dirty="0">
                  <a:solidFill>
                    <a:schemeClr val="accent1"/>
                  </a:solidFill>
                  <a:latin typeface="Segoe UI "/>
                  <a:cs typeface="Segoe UI" panose="020B0502040204020203" pitchFamily="34" charset="0"/>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839" y="3739885"/>
              <a:ext cx="2857500" cy="3185359"/>
            </a:xfrm>
            <a:prstGeom prst="rect">
              <a:avLst/>
            </a:prstGeom>
          </p:spPr>
        </p:pic>
      </p:grpSp>
      <p:grpSp>
        <p:nvGrpSpPr>
          <p:cNvPr id="9" name="Group 8"/>
          <p:cNvGrpSpPr/>
          <p:nvPr/>
        </p:nvGrpSpPr>
        <p:grpSpPr>
          <a:xfrm>
            <a:off x="6012977" y="2531004"/>
            <a:ext cx="2135549" cy="3994073"/>
            <a:chOff x="6218011" y="1467846"/>
            <a:chExt cx="2894230" cy="5457398"/>
          </a:xfrm>
        </p:grpSpPr>
        <p:grpSp>
          <p:nvGrpSpPr>
            <p:cNvPr id="10" name="Group 9"/>
            <p:cNvGrpSpPr/>
            <p:nvPr/>
          </p:nvGrpSpPr>
          <p:grpSpPr>
            <a:xfrm>
              <a:off x="6218011" y="1467846"/>
              <a:ext cx="2868185" cy="2115012"/>
              <a:chOff x="6114305" y="1188524"/>
              <a:chExt cx="2868185" cy="2115012"/>
            </a:xfrm>
          </p:grpSpPr>
          <p:sp>
            <p:nvSpPr>
              <p:cNvPr id="12" name="Rectangle 11"/>
              <p:cNvSpPr>
                <a:spLocks/>
              </p:cNvSpPr>
              <p:nvPr/>
            </p:nvSpPr>
            <p:spPr bwMode="auto">
              <a:xfrm>
                <a:off x="6114305" y="1188524"/>
                <a:ext cx="2868185" cy="211501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04" tIns="137104" rIns="137104" bIns="182806" numCol="1" spcCol="0" rtlCol="0" fromWordArt="0" anchor="b" anchorCtr="0" forceAA="0" compatLnSpc="1">
                <a:prstTxWarp prst="textNoShape">
                  <a:avLst/>
                </a:prstTxWarp>
                <a:noAutofit/>
              </a:bodyPr>
              <a:lstStyle/>
              <a:p>
                <a:pPr algn="ctr" defTabSz="685580" fontAlgn="base">
                  <a:spcBef>
                    <a:spcPct val="0"/>
                  </a:spcBef>
                  <a:spcAft>
                    <a:spcPct val="0"/>
                  </a:spcAft>
                </a:pPr>
                <a:r>
                  <a:rPr lang="en-US" sz="1400" dirty="0" err="1" smtClean="0">
                    <a:solidFill>
                      <a:schemeClr val="bg1"/>
                    </a:solidFill>
                    <a:latin typeface="Segoe UI "/>
                    <a:cs typeface="Segoe UI" panose="020B0502040204020203" pitchFamily="34" charset="0"/>
                  </a:rPr>
                  <a:t>Integración</a:t>
                </a:r>
                <a:endParaRPr lang="en-US" sz="1400" dirty="0">
                  <a:solidFill>
                    <a:schemeClr val="bg1"/>
                  </a:solidFill>
                  <a:latin typeface="Segoe UI "/>
                  <a:cs typeface="Segoe UI" panose="020B0502040204020203" pitchFamily="34" charset="0"/>
                </a:endParaRPr>
              </a:p>
            </p:txBody>
          </p:sp>
          <p:sp>
            <p:nvSpPr>
              <p:cNvPr id="13" name="Freeform 6"/>
              <p:cNvSpPr>
                <a:spLocks noChangeAspect="1"/>
              </p:cNvSpPr>
              <p:nvPr/>
            </p:nvSpPr>
            <p:spPr bwMode="auto">
              <a:xfrm>
                <a:off x="7035504" y="1440000"/>
                <a:ext cx="1061831" cy="1061693"/>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endParaRPr lang="en-US" sz="1200" dirty="0">
                  <a:solidFill>
                    <a:schemeClr val="accent1"/>
                  </a:solidFill>
                  <a:latin typeface="Segoe UI "/>
                  <a:cs typeface="Segoe UI" panose="020B0502040204020203" pitchFamily="34" charset="0"/>
                </a:endParaRPr>
              </a:p>
            </p:txBody>
          </p:sp>
        </p:gr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6221" y="3739885"/>
              <a:ext cx="2876020" cy="3185359"/>
            </a:xfrm>
            <a:prstGeom prst="rect">
              <a:avLst/>
            </a:prstGeom>
          </p:spPr>
        </p:pic>
      </p:grpSp>
      <p:grpSp>
        <p:nvGrpSpPr>
          <p:cNvPr id="14" name="Group 13"/>
          <p:cNvGrpSpPr/>
          <p:nvPr/>
        </p:nvGrpSpPr>
        <p:grpSpPr>
          <a:xfrm>
            <a:off x="8266667" y="2531004"/>
            <a:ext cx="2116331" cy="3993344"/>
            <a:chOff x="9181149" y="1467846"/>
            <a:chExt cx="2868185" cy="5456402"/>
          </a:xfrm>
        </p:grpSpPr>
        <p:grpSp>
          <p:nvGrpSpPr>
            <p:cNvPr id="15" name="Group 14"/>
            <p:cNvGrpSpPr/>
            <p:nvPr/>
          </p:nvGrpSpPr>
          <p:grpSpPr>
            <a:xfrm>
              <a:off x="9181149" y="1467846"/>
              <a:ext cx="2868185" cy="2115012"/>
              <a:chOff x="9037008" y="1188524"/>
              <a:chExt cx="2868185" cy="2115012"/>
            </a:xfrm>
          </p:grpSpPr>
          <p:sp>
            <p:nvSpPr>
              <p:cNvPr id="17" name="Rectangle 16"/>
              <p:cNvSpPr>
                <a:spLocks/>
              </p:cNvSpPr>
              <p:nvPr/>
            </p:nvSpPr>
            <p:spPr bwMode="auto">
              <a:xfrm>
                <a:off x="9037008" y="1188524"/>
                <a:ext cx="2868185" cy="211501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04" tIns="137104" rIns="137104" bIns="182806" numCol="1" spcCol="0" rtlCol="0" fromWordArt="0" anchor="b" anchorCtr="0" forceAA="0" compatLnSpc="1">
                <a:prstTxWarp prst="textNoShape">
                  <a:avLst/>
                </a:prstTxWarp>
                <a:noAutofit/>
              </a:bodyPr>
              <a:lstStyle/>
              <a:p>
                <a:pPr algn="ctr" defTabSz="685580" fontAlgn="base">
                  <a:spcBef>
                    <a:spcPct val="0"/>
                  </a:spcBef>
                  <a:spcAft>
                    <a:spcPct val="0"/>
                  </a:spcAft>
                </a:pPr>
                <a:r>
                  <a:rPr lang="en-US" sz="1400" dirty="0" smtClean="0">
                    <a:solidFill>
                      <a:schemeClr val="bg1"/>
                    </a:solidFill>
                    <a:latin typeface="Segoe UI "/>
                    <a:cs typeface="Segoe UI" panose="020B0502040204020203" pitchFamily="34" charset="0"/>
                  </a:rPr>
                  <a:t>Community Management</a:t>
                </a:r>
                <a:endParaRPr lang="en-US" sz="1400" dirty="0">
                  <a:solidFill>
                    <a:schemeClr val="bg1"/>
                  </a:solidFill>
                  <a:latin typeface="Segoe UI "/>
                  <a:cs typeface="Segoe UI" panose="020B0502040204020203" pitchFamily="34" charset="0"/>
                </a:endParaRPr>
              </a:p>
            </p:txBody>
          </p:sp>
          <p:sp>
            <p:nvSpPr>
              <p:cNvPr id="18" name="Freeform 5"/>
              <p:cNvSpPr>
                <a:spLocks noChangeAspect="1" noEditPoints="1"/>
              </p:cNvSpPr>
              <p:nvPr/>
            </p:nvSpPr>
            <p:spPr bwMode="auto">
              <a:xfrm>
                <a:off x="9944086" y="1440000"/>
                <a:ext cx="1090073" cy="926682"/>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endParaRPr lang="en-US" sz="1200" dirty="0">
                  <a:solidFill>
                    <a:schemeClr val="accent1"/>
                  </a:solidFill>
                  <a:latin typeface="Segoe UI "/>
                  <a:cs typeface="Segoe UI" panose="020B0502040204020203" pitchFamily="34" charset="0"/>
                </a:endParaRPr>
              </a:p>
            </p:txBody>
          </p:sp>
        </p:gr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181149" y="3738889"/>
              <a:ext cx="2866088" cy="3185359"/>
            </a:xfrm>
            <a:prstGeom prst="rect">
              <a:avLst/>
            </a:prstGeom>
          </p:spPr>
        </p:pic>
      </p:grpSp>
      <p:grpSp>
        <p:nvGrpSpPr>
          <p:cNvPr id="19" name="Group 18"/>
          <p:cNvGrpSpPr/>
          <p:nvPr/>
        </p:nvGrpSpPr>
        <p:grpSpPr>
          <a:xfrm>
            <a:off x="1540193" y="2531004"/>
            <a:ext cx="2120169" cy="3993344"/>
            <a:chOff x="294221" y="1467846"/>
            <a:chExt cx="2873386" cy="5456402"/>
          </a:xfrm>
        </p:grpSpPr>
        <p:sp>
          <p:nvSpPr>
            <p:cNvPr id="20" name="Rectangle 19"/>
            <p:cNvSpPr>
              <a:spLocks/>
            </p:cNvSpPr>
            <p:nvPr/>
          </p:nvSpPr>
          <p:spPr bwMode="auto">
            <a:xfrm>
              <a:off x="294221" y="1467846"/>
              <a:ext cx="2868185" cy="211501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04" tIns="137104" rIns="137104" bIns="182806" numCol="1" spcCol="0" rtlCol="0" fromWordArt="0" anchor="b" anchorCtr="0" forceAA="0" compatLnSpc="1">
              <a:prstTxWarp prst="textNoShape">
                <a:avLst/>
              </a:prstTxWarp>
              <a:noAutofit/>
            </a:bodyPr>
            <a:lstStyle/>
            <a:p>
              <a:pPr algn="ctr" defTabSz="685580" fontAlgn="base">
                <a:spcBef>
                  <a:spcPct val="0"/>
                </a:spcBef>
                <a:spcAft>
                  <a:spcPct val="0"/>
                </a:spcAft>
              </a:pPr>
              <a:r>
                <a:rPr lang="en-US" sz="1400" dirty="0" err="1" smtClean="0">
                  <a:solidFill>
                    <a:schemeClr val="bg1"/>
                  </a:solidFill>
                  <a:latin typeface="Segoe UI "/>
                  <a:cs typeface="Segoe UI" panose="020B0502040204020203" pitchFamily="34" charset="0"/>
                </a:rPr>
                <a:t>Objetivo</a:t>
              </a:r>
              <a:r>
                <a:rPr lang="en-US" sz="1400" dirty="0" smtClean="0">
                  <a:solidFill>
                    <a:schemeClr val="bg1"/>
                  </a:solidFill>
                  <a:latin typeface="Segoe UI "/>
                  <a:cs typeface="Segoe UI" panose="020B0502040204020203" pitchFamily="34" charset="0"/>
                </a:rPr>
                <a:t> Claro</a:t>
              </a:r>
              <a:endParaRPr lang="en-US" sz="1400" dirty="0">
                <a:solidFill>
                  <a:schemeClr val="bg1"/>
                </a:solidFill>
                <a:latin typeface="Segoe UI "/>
                <a:cs typeface="Segoe UI" panose="020B0502040204020203" pitchFamily="34" charset="0"/>
              </a:endParaRPr>
            </a:p>
          </p:txBody>
        </p:sp>
        <p:sp>
          <p:nvSpPr>
            <p:cNvPr id="21" name="Freeform 16"/>
            <p:cNvSpPr>
              <a:spLocks noChangeAspect="1" noEditPoints="1"/>
            </p:cNvSpPr>
            <p:nvPr/>
          </p:nvSpPr>
          <p:spPr bwMode="auto">
            <a:xfrm>
              <a:off x="1171033" y="1786694"/>
              <a:ext cx="1070286" cy="1066242"/>
            </a:xfrm>
            <a:custGeom>
              <a:avLst/>
              <a:gdLst>
                <a:gd name="T0" fmla="*/ 360 w 400"/>
                <a:gd name="T1" fmla="*/ 185 h 400"/>
                <a:gd name="T2" fmla="*/ 215 w 400"/>
                <a:gd name="T3" fmla="*/ 40 h 400"/>
                <a:gd name="T4" fmla="*/ 215 w 400"/>
                <a:gd name="T5" fmla="*/ 0 h 400"/>
                <a:gd name="T6" fmla="*/ 185 w 400"/>
                <a:gd name="T7" fmla="*/ 0 h 400"/>
                <a:gd name="T8" fmla="*/ 185 w 400"/>
                <a:gd name="T9" fmla="*/ 40 h 400"/>
                <a:gd name="T10" fmla="*/ 40 w 400"/>
                <a:gd name="T11" fmla="*/ 185 h 400"/>
                <a:gd name="T12" fmla="*/ 0 w 400"/>
                <a:gd name="T13" fmla="*/ 185 h 400"/>
                <a:gd name="T14" fmla="*/ 0 w 400"/>
                <a:gd name="T15" fmla="*/ 215 h 400"/>
                <a:gd name="T16" fmla="*/ 40 w 400"/>
                <a:gd name="T17" fmla="*/ 215 h 400"/>
                <a:gd name="T18" fmla="*/ 185 w 400"/>
                <a:gd name="T19" fmla="*/ 360 h 400"/>
                <a:gd name="T20" fmla="*/ 185 w 400"/>
                <a:gd name="T21" fmla="*/ 400 h 400"/>
                <a:gd name="T22" fmla="*/ 215 w 400"/>
                <a:gd name="T23" fmla="*/ 400 h 400"/>
                <a:gd name="T24" fmla="*/ 215 w 400"/>
                <a:gd name="T25" fmla="*/ 360 h 400"/>
                <a:gd name="T26" fmla="*/ 360 w 400"/>
                <a:gd name="T27" fmla="*/ 215 h 400"/>
                <a:gd name="T28" fmla="*/ 400 w 400"/>
                <a:gd name="T29" fmla="*/ 215 h 400"/>
                <a:gd name="T30" fmla="*/ 400 w 400"/>
                <a:gd name="T31" fmla="*/ 185 h 400"/>
                <a:gd name="T32" fmla="*/ 360 w 400"/>
                <a:gd name="T33" fmla="*/ 185 h 400"/>
                <a:gd name="T34" fmla="*/ 331 w 400"/>
                <a:gd name="T35" fmla="*/ 215 h 400"/>
                <a:gd name="T36" fmla="*/ 215 w 400"/>
                <a:gd name="T37" fmla="*/ 331 h 400"/>
                <a:gd name="T38" fmla="*/ 215 w 400"/>
                <a:gd name="T39" fmla="*/ 278 h 400"/>
                <a:gd name="T40" fmla="*/ 185 w 400"/>
                <a:gd name="T41" fmla="*/ 278 h 400"/>
                <a:gd name="T42" fmla="*/ 185 w 400"/>
                <a:gd name="T43" fmla="*/ 331 h 400"/>
                <a:gd name="T44" fmla="*/ 69 w 400"/>
                <a:gd name="T45" fmla="*/ 215 h 400"/>
                <a:gd name="T46" fmla="*/ 122 w 400"/>
                <a:gd name="T47" fmla="*/ 215 h 400"/>
                <a:gd name="T48" fmla="*/ 122 w 400"/>
                <a:gd name="T49" fmla="*/ 185 h 400"/>
                <a:gd name="T50" fmla="*/ 69 w 400"/>
                <a:gd name="T51" fmla="*/ 185 h 400"/>
                <a:gd name="T52" fmla="*/ 185 w 400"/>
                <a:gd name="T53" fmla="*/ 69 h 400"/>
                <a:gd name="T54" fmla="*/ 185 w 400"/>
                <a:gd name="T55" fmla="*/ 122 h 400"/>
                <a:gd name="T56" fmla="*/ 215 w 400"/>
                <a:gd name="T57" fmla="*/ 122 h 400"/>
                <a:gd name="T58" fmla="*/ 215 w 400"/>
                <a:gd name="T59" fmla="*/ 69 h 400"/>
                <a:gd name="T60" fmla="*/ 331 w 400"/>
                <a:gd name="T61" fmla="*/ 185 h 400"/>
                <a:gd name="T62" fmla="*/ 278 w 400"/>
                <a:gd name="T63" fmla="*/ 185 h 400"/>
                <a:gd name="T64" fmla="*/ 278 w 400"/>
                <a:gd name="T65" fmla="*/ 215 h 400"/>
                <a:gd name="T66" fmla="*/ 331 w 400"/>
                <a:gd name="T67" fmla="*/ 21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400">
                  <a:moveTo>
                    <a:pt x="360" y="185"/>
                  </a:moveTo>
                  <a:cubicBezTo>
                    <a:pt x="353" y="109"/>
                    <a:pt x="291" y="47"/>
                    <a:pt x="215" y="40"/>
                  </a:cubicBezTo>
                  <a:cubicBezTo>
                    <a:pt x="215" y="0"/>
                    <a:pt x="215" y="0"/>
                    <a:pt x="215" y="0"/>
                  </a:cubicBezTo>
                  <a:cubicBezTo>
                    <a:pt x="185" y="0"/>
                    <a:pt x="185" y="0"/>
                    <a:pt x="185" y="0"/>
                  </a:cubicBezTo>
                  <a:cubicBezTo>
                    <a:pt x="185" y="40"/>
                    <a:pt x="185" y="40"/>
                    <a:pt x="185" y="40"/>
                  </a:cubicBezTo>
                  <a:cubicBezTo>
                    <a:pt x="109" y="47"/>
                    <a:pt x="47" y="109"/>
                    <a:pt x="40" y="185"/>
                  </a:cubicBezTo>
                  <a:cubicBezTo>
                    <a:pt x="0" y="185"/>
                    <a:pt x="0" y="185"/>
                    <a:pt x="0" y="185"/>
                  </a:cubicBezTo>
                  <a:cubicBezTo>
                    <a:pt x="0" y="215"/>
                    <a:pt x="0" y="215"/>
                    <a:pt x="0" y="215"/>
                  </a:cubicBezTo>
                  <a:cubicBezTo>
                    <a:pt x="40" y="215"/>
                    <a:pt x="40" y="215"/>
                    <a:pt x="40" y="215"/>
                  </a:cubicBezTo>
                  <a:cubicBezTo>
                    <a:pt x="47" y="291"/>
                    <a:pt x="109" y="353"/>
                    <a:pt x="185" y="360"/>
                  </a:cubicBezTo>
                  <a:cubicBezTo>
                    <a:pt x="185" y="400"/>
                    <a:pt x="185" y="400"/>
                    <a:pt x="185" y="400"/>
                  </a:cubicBezTo>
                  <a:cubicBezTo>
                    <a:pt x="215" y="400"/>
                    <a:pt x="215" y="400"/>
                    <a:pt x="215" y="400"/>
                  </a:cubicBezTo>
                  <a:cubicBezTo>
                    <a:pt x="215" y="360"/>
                    <a:pt x="215" y="360"/>
                    <a:pt x="215" y="360"/>
                  </a:cubicBezTo>
                  <a:cubicBezTo>
                    <a:pt x="291" y="353"/>
                    <a:pt x="353" y="291"/>
                    <a:pt x="360" y="215"/>
                  </a:cubicBezTo>
                  <a:cubicBezTo>
                    <a:pt x="400" y="215"/>
                    <a:pt x="400" y="215"/>
                    <a:pt x="400" y="215"/>
                  </a:cubicBezTo>
                  <a:cubicBezTo>
                    <a:pt x="400" y="185"/>
                    <a:pt x="400" y="185"/>
                    <a:pt x="400" y="185"/>
                  </a:cubicBezTo>
                  <a:lnTo>
                    <a:pt x="360" y="185"/>
                  </a:lnTo>
                  <a:close/>
                  <a:moveTo>
                    <a:pt x="331" y="215"/>
                  </a:moveTo>
                  <a:cubicBezTo>
                    <a:pt x="324" y="275"/>
                    <a:pt x="275" y="324"/>
                    <a:pt x="215" y="331"/>
                  </a:cubicBezTo>
                  <a:cubicBezTo>
                    <a:pt x="215" y="278"/>
                    <a:pt x="215" y="278"/>
                    <a:pt x="215" y="278"/>
                  </a:cubicBezTo>
                  <a:cubicBezTo>
                    <a:pt x="185" y="278"/>
                    <a:pt x="185" y="278"/>
                    <a:pt x="185" y="278"/>
                  </a:cubicBezTo>
                  <a:cubicBezTo>
                    <a:pt x="185" y="331"/>
                    <a:pt x="185" y="331"/>
                    <a:pt x="185" y="331"/>
                  </a:cubicBezTo>
                  <a:cubicBezTo>
                    <a:pt x="125" y="324"/>
                    <a:pt x="76" y="275"/>
                    <a:pt x="69" y="215"/>
                  </a:cubicBezTo>
                  <a:cubicBezTo>
                    <a:pt x="122" y="215"/>
                    <a:pt x="122" y="215"/>
                    <a:pt x="122" y="215"/>
                  </a:cubicBezTo>
                  <a:cubicBezTo>
                    <a:pt x="122" y="185"/>
                    <a:pt x="122" y="185"/>
                    <a:pt x="122" y="185"/>
                  </a:cubicBezTo>
                  <a:cubicBezTo>
                    <a:pt x="69" y="185"/>
                    <a:pt x="69" y="185"/>
                    <a:pt x="69" y="185"/>
                  </a:cubicBezTo>
                  <a:cubicBezTo>
                    <a:pt x="76" y="125"/>
                    <a:pt x="125" y="76"/>
                    <a:pt x="185" y="69"/>
                  </a:cubicBezTo>
                  <a:cubicBezTo>
                    <a:pt x="185" y="122"/>
                    <a:pt x="185" y="122"/>
                    <a:pt x="185" y="122"/>
                  </a:cubicBezTo>
                  <a:cubicBezTo>
                    <a:pt x="215" y="122"/>
                    <a:pt x="215" y="122"/>
                    <a:pt x="215" y="122"/>
                  </a:cubicBezTo>
                  <a:cubicBezTo>
                    <a:pt x="215" y="69"/>
                    <a:pt x="215" y="69"/>
                    <a:pt x="215" y="69"/>
                  </a:cubicBezTo>
                  <a:cubicBezTo>
                    <a:pt x="275" y="76"/>
                    <a:pt x="324" y="125"/>
                    <a:pt x="331" y="185"/>
                  </a:cubicBezTo>
                  <a:cubicBezTo>
                    <a:pt x="278" y="185"/>
                    <a:pt x="278" y="185"/>
                    <a:pt x="278" y="185"/>
                  </a:cubicBezTo>
                  <a:cubicBezTo>
                    <a:pt x="278" y="215"/>
                    <a:pt x="278" y="215"/>
                    <a:pt x="278" y="215"/>
                  </a:cubicBezTo>
                  <a:lnTo>
                    <a:pt x="331" y="2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endParaRPr lang="en-US" sz="1200" dirty="0">
                <a:solidFill>
                  <a:schemeClr val="accent1"/>
                </a:solidFill>
                <a:latin typeface="Segoe UI "/>
                <a:cs typeface="Segoe UI" panose="020B0502040204020203" pitchFamily="34" charset="0"/>
              </a:endParaRPr>
            </a:p>
          </p:txBody>
        </p:sp>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6017" y="3738889"/>
              <a:ext cx="2871590" cy="3185359"/>
            </a:xfrm>
            <a:prstGeom prst="rect">
              <a:avLst/>
            </a:prstGeom>
          </p:spPr>
        </p:pic>
      </p:grpSp>
    </p:spTree>
    <p:extLst>
      <p:ext uri="{BB962C8B-B14F-4D97-AF65-F5344CB8AC3E}">
        <p14:creationId xmlns:p14="http://schemas.microsoft.com/office/powerpoint/2010/main" val="28606660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Yammer</a:t>
            </a:r>
            <a:r>
              <a:rPr lang="es-ES" dirty="0" smtClean="0"/>
              <a:t> en concierto</a:t>
            </a:r>
            <a:br>
              <a:rPr lang="es-ES" dirty="0" smtClean="0"/>
            </a:br>
            <a:endParaRPr lang="es-ES" dirty="0">
              <a:solidFill>
                <a:srgbClr val="FF0000"/>
              </a:solidFill>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7665" t="10921" r="10431"/>
          <a:stretch/>
        </p:blipFill>
        <p:spPr>
          <a:xfrm>
            <a:off x="4807131" y="0"/>
            <a:ext cx="7384869" cy="686157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0712" t="10921" r="10050" b="37997"/>
          <a:stretch/>
        </p:blipFill>
        <p:spPr>
          <a:xfrm>
            <a:off x="5117951" y="0"/>
            <a:ext cx="7110993" cy="3934692"/>
          </a:xfrm>
          <a:prstGeom prst="rect">
            <a:avLst/>
          </a:prstGeom>
        </p:spPr>
      </p:pic>
    </p:spTree>
    <p:extLst>
      <p:ext uri="{BB962C8B-B14F-4D97-AF65-F5344CB8AC3E}">
        <p14:creationId xmlns:p14="http://schemas.microsoft.com/office/powerpoint/2010/main" val="63331794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ACDC-TNT-CEUS.wav"/>
                                        </p:tgtEl>
                                      </p:cMediaNode>
                                    </p:audio>
                                  </p:subTnLst>
                                </p:cTn>
                              </p:par>
                            </p:childTnLst>
                          </p:cTn>
                        </p:par>
                        <p:par>
                          <p:cTn id="7" fill="hold">
                            <p:stCondLst>
                              <p:cond delay="0"/>
                            </p:stCondLst>
                            <p:childTnLst>
                              <p:par>
                                <p:cTn id="8" presetID="22" presetClass="exit" presetSubtype="8" repeatCount="indefinite" fill="hold" nodeType="afterEffect">
                                  <p:stCondLst>
                                    <p:cond delay="0"/>
                                  </p:stCondLst>
                                  <p:endCondLst>
                                    <p:cond evt="onNext" delay="0">
                                      <p:tgtEl>
                                        <p:sldTgt/>
                                      </p:tgtEl>
                                    </p:cond>
                                  </p:endCondLst>
                                  <p:childTnLst>
                                    <p:animEffect transition="out" filter="wipe(left)">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297825" y="1628666"/>
            <a:ext cx="3597052" cy="3992067"/>
            <a:chOff x="4242752" y="1348273"/>
            <a:chExt cx="3598030" cy="3992633"/>
          </a:xfrm>
        </p:grpSpPr>
        <p:sp>
          <p:nvSpPr>
            <p:cNvPr id="7" name="Rectangle 6"/>
            <p:cNvSpPr/>
            <p:nvPr/>
          </p:nvSpPr>
          <p:spPr bwMode="auto">
            <a:xfrm>
              <a:off x="4242752" y="1348273"/>
              <a:ext cx="3474720" cy="3474720"/>
            </a:xfrm>
            <a:prstGeom prst="rect">
              <a:avLst/>
            </a:prstGeom>
            <a:solidFill>
              <a:srgbClr val="8CC600"/>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_tradnl" sz="3039" spc="-70" dirty="0">
                  <a:solidFill>
                    <a:srgbClr val="FFFFFF"/>
                  </a:solidFill>
                  <a:latin typeface="Segoe UI Light"/>
                </a:rPr>
                <a:t>Gestionar el cambio</a:t>
              </a:r>
            </a:p>
          </p:txBody>
        </p:sp>
        <p:sp>
          <p:nvSpPr>
            <p:cNvPr id="8" name="TextBox 7"/>
            <p:cNvSpPr txBox="1"/>
            <p:nvPr/>
          </p:nvSpPr>
          <p:spPr>
            <a:xfrm>
              <a:off x="6628099" y="2791064"/>
              <a:ext cx="1212683" cy="2549842"/>
            </a:xfrm>
            <a:prstGeom prst="rect">
              <a:avLst/>
            </a:prstGeom>
            <a:noFill/>
            <a:ln>
              <a:noFill/>
            </a:ln>
          </p:spPr>
          <p:txBody>
            <a:bodyPr wrap="none" lIns="0" tIns="0" rIns="0" bIns="0" rtlCol="0">
              <a:spAutoFit/>
            </a:bodyPr>
            <a:lstStyle/>
            <a:p>
              <a:r>
                <a:rPr lang="en-US" sz="16567" b="1" spc="-70" dirty="0">
                  <a:solidFill>
                    <a:srgbClr val="FFFFFF"/>
                  </a:solidFill>
                </a:rPr>
                <a:t>2</a:t>
              </a:r>
            </a:p>
          </p:txBody>
        </p:sp>
      </p:grpSp>
      <p:grpSp>
        <p:nvGrpSpPr>
          <p:cNvPr id="9" name="Group 8"/>
          <p:cNvGrpSpPr/>
          <p:nvPr/>
        </p:nvGrpSpPr>
        <p:grpSpPr>
          <a:xfrm>
            <a:off x="8078337" y="1628663"/>
            <a:ext cx="3584465" cy="3975035"/>
            <a:chOff x="7953692" y="1348274"/>
            <a:chExt cx="3585440" cy="3975599"/>
          </a:xfrm>
        </p:grpSpPr>
        <p:sp>
          <p:nvSpPr>
            <p:cNvPr id="10" name="Rectangle 9"/>
            <p:cNvSpPr/>
            <p:nvPr/>
          </p:nvSpPr>
          <p:spPr bwMode="auto">
            <a:xfrm>
              <a:off x="7953692" y="1348274"/>
              <a:ext cx="3474720" cy="3474720"/>
            </a:xfrm>
            <a:prstGeom prst="rect">
              <a:avLst/>
            </a:prstGeom>
            <a:solidFill>
              <a:srgbClr val="FC620C"/>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_tradnl" sz="3039" spc="-70" dirty="0">
                  <a:solidFill>
                    <a:srgbClr val="FFFFFF"/>
                  </a:solidFill>
                  <a:latin typeface="Segoe UI Light"/>
                </a:rPr>
                <a:t>Apoyar el uso</a:t>
              </a:r>
            </a:p>
          </p:txBody>
        </p:sp>
        <p:sp>
          <p:nvSpPr>
            <p:cNvPr id="11" name="TextBox 10"/>
            <p:cNvSpPr txBox="1"/>
            <p:nvPr/>
          </p:nvSpPr>
          <p:spPr>
            <a:xfrm>
              <a:off x="10326449" y="2774031"/>
              <a:ext cx="1212683" cy="2549842"/>
            </a:xfrm>
            <a:prstGeom prst="rect">
              <a:avLst/>
            </a:prstGeom>
            <a:noFill/>
          </p:spPr>
          <p:txBody>
            <a:bodyPr wrap="none" lIns="0" tIns="0" rIns="0" bIns="0" rtlCol="0">
              <a:spAutoFit/>
            </a:bodyPr>
            <a:lstStyle/>
            <a:p>
              <a:r>
                <a:rPr lang="en-US" sz="16567" b="1" spc="-70" dirty="0">
                  <a:solidFill>
                    <a:srgbClr val="FFFFFF"/>
                  </a:solidFill>
                </a:rPr>
                <a:t>3</a:t>
              </a:r>
            </a:p>
          </p:txBody>
        </p:sp>
      </p:grpSp>
      <p:grpSp>
        <p:nvGrpSpPr>
          <p:cNvPr id="12" name="Group 11"/>
          <p:cNvGrpSpPr/>
          <p:nvPr/>
        </p:nvGrpSpPr>
        <p:grpSpPr>
          <a:xfrm>
            <a:off x="543647" y="1628677"/>
            <a:ext cx="3570737" cy="3982443"/>
            <a:chOff x="531812" y="1346200"/>
            <a:chExt cx="3571708" cy="3983007"/>
          </a:xfrm>
        </p:grpSpPr>
        <p:sp>
          <p:nvSpPr>
            <p:cNvPr id="13" name="Rectangle 12"/>
            <p:cNvSpPr/>
            <p:nvPr/>
          </p:nvSpPr>
          <p:spPr bwMode="auto">
            <a:xfrm>
              <a:off x="531812" y="1346200"/>
              <a:ext cx="3474720" cy="3474720"/>
            </a:xfrm>
            <a:prstGeom prst="rect">
              <a:avLst/>
            </a:prstGeom>
            <a:solidFill>
              <a:schemeClr val="accent1"/>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 sz="3039" spc="-100" dirty="0">
                  <a:solidFill>
                    <a:srgbClr val="FFFFFF"/>
                  </a:solidFill>
                  <a:latin typeface="Segoe UI Light"/>
                </a:rPr>
                <a:t>Desplegar </a:t>
              </a:r>
              <a:r>
                <a:rPr lang="es-ES" sz="3039" spc="-100" dirty="0" err="1">
                  <a:solidFill>
                    <a:srgbClr val="FFFFFF"/>
                  </a:solidFill>
                  <a:latin typeface="Segoe UI Light"/>
                </a:rPr>
                <a:t>Yammer</a:t>
              </a:r>
              <a:endParaRPr lang="en-US" sz="3039" spc="-100" dirty="0">
                <a:solidFill>
                  <a:srgbClr val="FFFFFF"/>
                </a:solidFill>
                <a:latin typeface="Segoe UI Light"/>
              </a:endParaRPr>
            </a:p>
          </p:txBody>
        </p:sp>
        <p:sp>
          <p:nvSpPr>
            <p:cNvPr id="14" name="TextBox 13"/>
            <p:cNvSpPr txBox="1"/>
            <p:nvPr/>
          </p:nvSpPr>
          <p:spPr>
            <a:xfrm>
              <a:off x="2890837" y="2779366"/>
              <a:ext cx="1212683" cy="2549841"/>
            </a:xfrm>
            <a:prstGeom prst="rect">
              <a:avLst/>
            </a:prstGeom>
            <a:noFill/>
          </p:spPr>
          <p:txBody>
            <a:bodyPr wrap="none" lIns="0" tIns="0" rIns="0" bIns="0" rtlCol="0">
              <a:spAutoFit/>
            </a:bodyPr>
            <a:lstStyle/>
            <a:p>
              <a:r>
                <a:rPr lang="en-US" sz="16567" b="1" spc="-70" dirty="0">
                  <a:solidFill>
                    <a:srgbClr val="FFFFFF"/>
                  </a:solidFill>
                </a:rPr>
                <a:t>1</a:t>
              </a:r>
            </a:p>
          </p:txBody>
        </p:sp>
      </p:grpSp>
      <p:sp>
        <p:nvSpPr>
          <p:cNvPr id="15" name="Freeform 15"/>
          <p:cNvSpPr>
            <a:spLocks noEditPoints="1"/>
          </p:cNvSpPr>
          <p:nvPr/>
        </p:nvSpPr>
        <p:spPr bwMode="black">
          <a:xfrm>
            <a:off x="5071967" y="2300983"/>
            <a:ext cx="1634099" cy="1674495"/>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175" tIns="41088" rIns="82175" bIns="41088" numCol="1" anchor="t" anchorCtr="0" compatLnSpc="1">
            <a:prstTxWarp prst="textNoShape">
              <a:avLst/>
            </a:prstTxWarp>
          </a:bodyPr>
          <a:lstStyle/>
          <a:p>
            <a:endParaRPr lang="en-US" sz="1568">
              <a:solidFill>
                <a:srgbClr val="000000"/>
              </a:solidFill>
            </a:endParaRPr>
          </a:p>
        </p:txBody>
      </p:sp>
      <p:sp>
        <p:nvSpPr>
          <p:cNvPr id="16" name="Freeform 15"/>
          <p:cNvSpPr>
            <a:spLocks noEditPoints="1"/>
          </p:cNvSpPr>
          <p:nvPr/>
        </p:nvSpPr>
        <p:spPr bwMode="black">
          <a:xfrm>
            <a:off x="8885916" y="2300980"/>
            <a:ext cx="1577106" cy="1400928"/>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197" tIns="41099" rIns="82197" bIns="41099" numCol="1" anchor="t" anchorCtr="0" compatLnSpc="1">
            <a:prstTxWarp prst="textNoShape">
              <a:avLst/>
            </a:prstTxWarp>
          </a:bodyPr>
          <a:lstStyle/>
          <a:p>
            <a:endParaRPr lang="en-US" sz="1568">
              <a:solidFill>
                <a:srgbClr val="FFFFFF"/>
              </a:solidFill>
            </a:endParaRPr>
          </a:p>
        </p:txBody>
      </p:sp>
      <p:pic>
        <p:nvPicPr>
          <p:cNvPr id="17" name="Picture 1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384278" y="2300984"/>
            <a:ext cx="1824459" cy="1824697"/>
          </a:xfrm>
          <a:prstGeom prst="rect">
            <a:avLst/>
          </a:prstGeom>
        </p:spPr>
      </p:pic>
    </p:spTree>
    <p:extLst>
      <p:ext uri="{BB962C8B-B14F-4D97-AF65-F5344CB8AC3E}">
        <p14:creationId xmlns:p14="http://schemas.microsoft.com/office/powerpoint/2010/main" val="3143279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172" y="2081052"/>
            <a:ext cx="3570737" cy="3982443"/>
            <a:chOff x="553172" y="2095402"/>
            <a:chExt cx="3570737" cy="3982443"/>
          </a:xfrm>
        </p:grpSpPr>
        <p:grpSp>
          <p:nvGrpSpPr>
            <p:cNvPr id="12" name="Group 11"/>
            <p:cNvGrpSpPr/>
            <p:nvPr/>
          </p:nvGrpSpPr>
          <p:grpSpPr>
            <a:xfrm>
              <a:off x="553172" y="2095402"/>
              <a:ext cx="3570737" cy="3982443"/>
              <a:chOff x="531812" y="1346200"/>
              <a:chExt cx="3571708" cy="3983007"/>
            </a:xfrm>
          </p:grpSpPr>
          <p:sp>
            <p:nvSpPr>
              <p:cNvPr id="13" name="Rectangle 12"/>
              <p:cNvSpPr/>
              <p:nvPr/>
            </p:nvSpPr>
            <p:spPr bwMode="auto">
              <a:xfrm>
                <a:off x="531812" y="1346200"/>
                <a:ext cx="3474720" cy="347472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 sz="3039" spc="-100" dirty="0">
                    <a:solidFill>
                      <a:srgbClr val="FFFFFF"/>
                    </a:solidFill>
                    <a:latin typeface="Segoe UI Light"/>
                  </a:rPr>
                  <a:t>Desplegar </a:t>
                </a:r>
                <a:r>
                  <a:rPr lang="es-ES" sz="3039" spc="-100" dirty="0" err="1">
                    <a:solidFill>
                      <a:srgbClr val="FFFFFF"/>
                    </a:solidFill>
                    <a:latin typeface="Segoe UI Light"/>
                  </a:rPr>
                  <a:t>Yammer</a:t>
                </a:r>
                <a:endParaRPr lang="en-US" sz="3039" spc="-100" dirty="0">
                  <a:solidFill>
                    <a:srgbClr val="FFFFFF"/>
                  </a:solidFill>
                  <a:latin typeface="Segoe UI Light"/>
                </a:endParaRPr>
              </a:p>
            </p:txBody>
          </p:sp>
          <p:sp>
            <p:nvSpPr>
              <p:cNvPr id="14" name="TextBox 13"/>
              <p:cNvSpPr txBox="1"/>
              <p:nvPr/>
            </p:nvSpPr>
            <p:spPr>
              <a:xfrm>
                <a:off x="2890837" y="2779366"/>
                <a:ext cx="1212683" cy="2549841"/>
              </a:xfrm>
              <a:prstGeom prst="rect">
                <a:avLst/>
              </a:prstGeom>
              <a:noFill/>
            </p:spPr>
            <p:txBody>
              <a:bodyPr wrap="none" lIns="0" tIns="0" rIns="0" bIns="0" rtlCol="0">
                <a:spAutoFit/>
              </a:bodyPr>
              <a:lstStyle/>
              <a:p>
                <a:r>
                  <a:rPr lang="en-US" sz="16567" b="1" spc="-70" dirty="0">
                    <a:solidFill>
                      <a:srgbClr val="FFFFFF"/>
                    </a:solidFill>
                  </a:rPr>
                  <a:t>1</a:t>
                </a:r>
              </a:p>
            </p:txBody>
          </p:sp>
        </p:grpSp>
        <p:pic>
          <p:nvPicPr>
            <p:cNvPr id="17" name="Picture 1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393803" y="2767709"/>
              <a:ext cx="1824459" cy="1824697"/>
            </a:xfrm>
            <a:prstGeom prst="rect">
              <a:avLst/>
            </a:prstGeom>
          </p:spPr>
        </p:pic>
      </p:grpSp>
      <p:sp>
        <p:nvSpPr>
          <p:cNvPr id="23" name="Marcador de texto 19"/>
          <p:cNvSpPr txBox="1">
            <a:spLocks/>
          </p:cNvSpPr>
          <p:nvPr/>
        </p:nvSpPr>
        <p:spPr>
          <a:xfrm>
            <a:off x="4245213" y="1700922"/>
            <a:ext cx="7405385" cy="426318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5971" indent="-305971" defTabSz="808406">
              <a:buSzPct val="90000"/>
            </a:pPr>
            <a:r>
              <a:rPr lang="es-ES" dirty="0" smtClean="0">
                <a:solidFill>
                  <a:srgbClr val="0070C0"/>
                </a:solidFill>
              </a:rPr>
              <a:t>Coordinarse con IT</a:t>
            </a:r>
          </a:p>
          <a:p>
            <a:pPr marL="305971" indent="-305971" defTabSz="808406">
              <a:buSzPct val="90000"/>
            </a:pPr>
            <a:r>
              <a:rPr lang="es-ES" dirty="0" smtClean="0">
                <a:solidFill>
                  <a:srgbClr val="0070C0"/>
                </a:solidFill>
              </a:rPr>
              <a:t>Gestionar la suscripción</a:t>
            </a:r>
          </a:p>
          <a:p>
            <a:pPr marL="305971" indent="-305971" defTabSz="808406">
              <a:buSzPct val="90000"/>
            </a:pPr>
            <a:r>
              <a:rPr lang="es-ES" dirty="0" smtClean="0">
                <a:solidFill>
                  <a:srgbClr val="0070C0"/>
                </a:solidFill>
              </a:rPr>
              <a:t>Crear usuarios, roles, grupos</a:t>
            </a:r>
          </a:p>
          <a:p>
            <a:pPr marL="305971" indent="-305971" defTabSz="808406">
              <a:buSzPct val="90000"/>
            </a:pPr>
            <a:r>
              <a:rPr lang="es-ES" dirty="0" smtClean="0">
                <a:solidFill>
                  <a:srgbClr val="0070C0"/>
                </a:solidFill>
              </a:rPr>
              <a:t>Administrar el panel de control</a:t>
            </a:r>
          </a:p>
          <a:p>
            <a:pPr marL="305971" indent="-305971" defTabSz="808406">
              <a:buSzPct val="90000"/>
            </a:pPr>
            <a:r>
              <a:rPr lang="es-ES" dirty="0" smtClean="0">
                <a:solidFill>
                  <a:srgbClr val="0070C0"/>
                </a:solidFill>
              </a:rPr>
              <a:t>Desarrollar apps a medida</a:t>
            </a:r>
          </a:p>
          <a:p>
            <a:pPr marL="305971" indent="-305971" defTabSz="808406">
              <a:buSzPct val="90000"/>
            </a:pPr>
            <a:r>
              <a:rPr lang="es-ES" dirty="0" smtClean="0">
                <a:solidFill>
                  <a:srgbClr val="0070C0"/>
                </a:solidFill>
              </a:rPr>
              <a:t>Configurar el Single </a:t>
            </a:r>
            <a:r>
              <a:rPr lang="es-ES" dirty="0" err="1" smtClean="0">
                <a:solidFill>
                  <a:srgbClr val="0070C0"/>
                </a:solidFill>
              </a:rPr>
              <a:t>Sign-on</a:t>
            </a:r>
            <a:endParaRPr lang="es-ES" dirty="0" smtClean="0">
              <a:solidFill>
                <a:srgbClr val="0070C0"/>
              </a:solidFill>
            </a:endParaRPr>
          </a:p>
          <a:p>
            <a:pPr marL="305971" indent="-305971" defTabSz="808406">
              <a:buSzPct val="90000"/>
            </a:pPr>
            <a:r>
              <a:rPr lang="es-ES" dirty="0" smtClean="0">
                <a:solidFill>
                  <a:srgbClr val="0070C0"/>
                </a:solidFill>
              </a:rPr>
              <a:t>Integrar con SharePoint</a:t>
            </a:r>
            <a:endParaRPr lang="es-ES" dirty="0">
              <a:solidFill>
                <a:srgbClr val="0070C0"/>
              </a:solidFill>
            </a:endParaRPr>
          </a:p>
        </p:txBody>
      </p:sp>
      <p:sp>
        <p:nvSpPr>
          <p:cNvPr id="24" name="Subtítulo 4"/>
          <p:cNvSpPr>
            <a:spLocks noGrp="1"/>
          </p:cNvSpPr>
          <p:nvPr>
            <p:ph type="subTitle" idx="1"/>
          </p:nvPr>
        </p:nvSpPr>
        <p:spPr>
          <a:xfrm>
            <a:off x="543647" y="495349"/>
            <a:ext cx="9144000" cy="836612"/>
          </a:xfrm>
        </p:spPr>
        <p:txBody>
          <a:bodyPr>
            <a:normAutofit/>
          </a:bodyPr>
          <a:lstStyle/>
          <a:p>
            <a:pPr algn="l">
              <a:spcBef>
                <a:spcPts val="0"/>
              </a:spcBef>
            </a:pPr>
            <a:r>
              <a:rPr lang="en-US" sz="5400" dirty="0" err="1">
                <a:solidFill>
                  <a:srgbClr val="0070C0"/>
                </a:solidFill>
              </a:rPr>
              <a:t>Despliegue</a:t>
            </a:r>
            <a:r>
              <a:rPr lang="en-US" sz="5400" dirty="0">
                <a:solidFill>
                  <a:srgbClr val="0070C0"/>
                </a:solidFill>
              </a:rPr>
              <a:t> </a:t>
            </a:r>
            <a:r>
              <a:rPr lang="en-US" sz="5400" dirty="0" err="1">
                <a:solidFill>
                  <a:srgbClr val="0070C0"/>
                </a:solidFill>
              </a:rPr>
              <a:t>Técnico</a:t>
            </a:r>
            <a:endParaRPr lang="en-US" sz="5400" dirty="0">
              <a:solidFill>
                <a:srgbClr val="0070C0"/>
              </a:solidFill>
            </a:endParaRPr>
          </a:p>
        </p:txBody>
      </p:sp>
    </p:spTree>
    <p:extLst>
      <p:ext uri="{BB962C8B-B14F-4D97-AF65-F5344CB8AC3E}">
        <p14:creationId xmlns:p14="http://schemas.microsoft.com/office/powerpoint/2010/main" val="3697445983"/>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ítulo 4"/>
          <p:cNvSpPr>
            <a:spLocks noGrp="1"/>
          </p:cNvSpPr>
          <p:nvPr>
            <p:ph type="subTitle" idx="1"/>
          </p:nvPr>
        </p:nvSpPr>
        <p:spPr>
          <a:xfrm>
            <a:off x="543647" y="495349"/>
            <a:ext cx="9144000" cy="836612"/>
          </a:xfrm>
        </p:spPr>
        <p:txBody>
          <a:bodyPr>
            <a:noAutofit/>
          </a:bodyPr>
          <a:lstStyle/>
          <a:p>
            <a:pPr algn="l">
              <a:spcBef>
                <a:spcPts val="0"/>
              </a:spcBef>
            </a:pPr>
            <a:r>
              <a:rPr lang="en-US" sz="6600" dirty="0" err="1">
                <a:solidFill>
                  <a:srgbClr val="7FC454"/>
                </a:solidFill>
              </a:rPr>
              <a:t>Gestionar</a:t>
            </a:r>
            <a:r>
              <a:rPr lang="en-US" sz="6600" dirty="0">
                <a:solidFill>
                  <a:srgbClr val="7FC454"/>
                </a:solidFill>
              </a:rPr>
              <a:t> </a:t>
            </a:r>
            <a:r>
              <a:rPr lang="en-US" sz="6600" dirty="0" err="1">
                <a:solidFill>
                  <a:srgbClr val="7FC454"/>
                </a:solidFill>
              </a:rPr>
              <a:t>Cambio</a:t>
            </a:r>
            <a:endParaRPr lang="en-US" sz="6600" dirty="0">
              <a:solidFill>
                <a:srgbClr val="7FC454"/>
              </a:solidFill>
            </a:endParaRPr>
          </a:p>
        </p:txBody>
      </p:sp>
      <p:sp>
        <p:nvSpPr>
          <p:cNvPr id="2" name="Rectangle 1"/>
          <p:cNvSpPr/>
          <p:nvPr/>
        </p:nvSpPr>
        <p:spPr>
          <a:xfrm>
            <a:off x="4257675" y="1657241"/>
            <a:ext cx="7391400" cy="4401205"/>
          </a:xfrm>
          <a:prstGeom prst="rect">
            <a:avLst/>
          </a:prstGeom>
        </p:spPr>
        <p:txBody>
          <a:bodyPr wrap="square">
            <a:spAutoFit/>
          </a:bodyPr>
          <a:lstStyle/>
          <a:p>
            <a:pPr marL="457200" indent="-457200">
              <a:buFont typeface="Arial" panose="020B0604020202020204" pitchFamily="34" charset="0"/>
              <a:buChar char="•"/>
            </a:pPr>
            <a:r>
              <a:rPr lang="es-ES" sz="2800" dirty="0">
                <a:solidFill>
                  <a:srgbClr val="7FC454"/>
                </a:solidFill>
              </a:rPr>
              <a:t>Evangelizar sobre el uso de </a:t>
            </a:r>
            <a:r>
              <a:rPr lang="es-ES" sz="2800" dirty="0" err="1">
                <a:solidFill>
                  <a:srgbClr val="7FC454"/>
                </a:solidFill>
              </a:rPr>
              <a:t>Yammer</a:t>
            </a:r>
            <a:endParaRPr lang="es-ES" sz="2800" dirty="0">
              <a:solidFill>
                <a:srgbClr val="7FC454"/>
              </a:solidFill>
            </a:endParaRPr>
          </a:p>
          <a:p>
            <a:pPr marL="457200" indent="-457200">
              <a:buFont typeface="Arial" panose="020B0604020202020204" pitchFamily="34" charset="0"/>
              <a:buChar char="•"/>
            </a:pPr>
            <a:r>
              <a:rPr lang="es-ES" sz="2800" dirty="0">
                <a:solidFill>
                  <a:srgbClr val="7FC454"/>
                </a:solidFill>
              </a:rPr>
              <a:t>Identificar objetivos de negocio e indicadores asociados</a:t>
            </a:r>
          </a:p>
          <a:p>
            <a:pPr marL="457200" indent="-457200">
              <a:buFont typeface="Arial" panose="020B0604020202020204" pitchFamily="34" charset="0"/>
              <a:buChar char="•"/>
            </a:pPr>
            <a:r>
              <a:rPr lang="es-ES" sz="2800" dirty="0">
                <a:solidFill>
                  <a:srgbClr val="7FC454"/>
                </a:solidFill>
              </a:rPr>
              <a:t>Diseñar cómo hacer uso de </a:t>
            </a:r>
            <a:r>
              <a:rPr lang="es-ES" sz="2800" dirty="0" err="1">
                <a:solidFill>
                  <a:srgbClr val="7FC454"/>
                </a:solidFill>
              </a:rPr>
              <a:t>Yammer</a:t>
            </a:r>
            <a:r>
              <a:rPr lang="es-ES" sz="2800" dirty="0">
                <a:solidFill>
                  <a:srgbClr val="7FC454"/>
                </a:solidFill>
              </a:rPr>
              <a:t> en la organización</a:t>
            </a:r>
          </a:p>
          <a:p>
            <a:pPr marL="457200" indent="-457200">
              <a:buFont typeface="Arial" panose="020B0604020202020204" pitchFamily="34" charset="0"/>
              <a:buChar char="•"/>
            </a:pPr>
            <a:r>
              <a:rPr lang="es-ES" sz="2800" dirty="0">
                <a:solidFill>
                  <a:srgbClr val="7FC454"/>
                </a:solidFill>
              </a:rPr>
              <a:t>Seleccionar usuarios y grupos de adopción</a:t>
            </a:r>
          </a:p>
          <a:p>
            <a:pPr marL="457200" indent="-457200">
              <a:buFont typeface="Arial" panose="020B0604020202020204" pitchFamily="34" charset="0"/>
              <a:buChar char="•"/>
            </a:pPr>
            <a:r>
              <a:rPr lang="es-ES" sz="2800" dirty="0">
                <a:solidFill>
                  <a:srgbClr val="7FC454"/>
                </a:solidFill>
              </a:rPr>
              <a:t>Formación de usuarios</a:t>
            </a:r>
          </a:p>
          <a:p>
            <a:pPr marL="457200" indent="-457200">
              <a:buFont typeface="Arial" panose="020B0604020202020204" pitchFamily="34" charset="0"/>
              <a:buChar char="•"/>
            </a:pPr>
            <a:r>
              <a:rPr lang="es-ES" sz="2800" dirty="0">
                <a:solidFill>
                  <a:srgbClr val="7FC454"/>
                </a:solidFill>
              </a:rPr>
              <a:t>Desarrollar manuales, </a:t>
            </a:r>
            <a:r>
              <a:rPr lang="es-ES" sz="2800" dirty="0" err="1">
                <a:solidFill>
                  <a:srgbClr val="7FC454"/>
                </a:solidFill>
              </a:rPr>
              <a:t>best-practices</a:t>
            </a:r>
            <a:r>
              <a:rPr lang="es-ES" sz="2800" dirty="0">
                <a:solidFill>
                  <a:srgbClr val="7FC454"/>
                </a:solidFill>
              </a:rPr>
              <a:t> y videos específicos para la organización</a:t>
            </a:r>
          </a:p>
          <a:p>
            <a:pPr marL="457200" indent="-457200">
              <a:buFont typeface="Arial" panose="020B0604020202020204" pitchFamily="34" charset="0"/>
              <a:buChar char="•"/>
            </a:pPr>
            <a:r>
              <a:rPr lang="es-ES" sz="2800" dirty="0">
                <a:solidFill>
                  <a:srgbClr val="7FC454"/>
                </a:solidFill>
              </a:rPr>
              <a:t>Analizar el impacto de la implantación</a:t>
            </a:r>
          </a:p>
        </p:txBody>
      </p:sp>
      <p:grpSp>
        <p:nvGrpSpPr>
          <p:cNvPr id="24" name="Group 23"/>
          <p:cNvGrpSpPr/>
          <p:nvPr/>
        </p:nvGrpSpPr>
        <p:grpSpPr>
          <a:xfrm>
            <a:off x="553172" y="2081052"/>
            <a:ext cx="3597052" cy="3992067"/>
            <a:chOff x="497350" y="1819166"/>
            <a:chExt cx="3597052" cy="3992067"/>
          </a:xfrm>
        </p:grpSpPr>
        <p:grpSp>
          <p:nvGrpSpPr>
            <p:cNvPr id="25" name="Group 24"/>
            <p:cNvGrpSpPr/>
            <p:nvPr/>
          </p:nvGrpSpPr>
          <p:grpSpPr>
            <a:xfrm>
              <a:off x="497350" y="1819166"/>
              <a:ext cx="3597052" cy="3992067"/>
              <a:chOff x="4242752" y="1348273"/>
              <a:chExt cx="3598030" cy="3992633"/>
            </a:xfrm>
          </p:grpSpPr>
          <p:sp>
            <p:nvSpPr>
              <p:cNvPr id="27" name="Rectangle 26"/>
              <p:cNvSpPr/>
              <p:nvPr/>
            </p:nvSpPr>
            <p:spPr bwMode="auto">
              <a:xfrm>
                <a:off x="4242752" y="1348273"/>
                <a:ext cx="3474720" cy="3474720"/>
              </a:xfrm>
              <a:prstGeom prst="rect">
                <a:avLst/>
              </a:prstGeom>
              <a:solidFill>
                <a:srgbClr val="8CC6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_tradnl" sz="3039" spc="-70" dirty="0">
                    <a:solidFill>
                      <a:srgbClr val="FFFFFF"/>
                    </a:solidFill>
                    <a:latin typeface="Segoe UI Light"/>
                  </a:rPr>
                  <a:t>Gestionar el cambio</a:t>
                </a:r>
              </a:p>
            </p:txBody>
          </p:sp>
          <p:sp>
            <p:nvSpPr>
              <p:cNvPr id="28" name="TextBox 27"/>
              <p:cNvSpPr txBox="1"/>
              <p:nvPr/>
            </p:nvSpPr>
            <p:spPr>
              <a:xfrm>
                <a:off x="6628099" y="2791064"/>
                <a:ext cx="1212683" cy="2549842"/>
              </a:xfrm>
              <a:prstGeom prst="rect">
                <a:avLst/>
              </a:prstGeom>
              <a:noFill/>
              <a:ln>
                <a:noFill/>
              </a:ln>
            </p:spPr>
            <p:txBody>
              <a:bodyPr wrap="none" lIns="0" tIns="0" rIns="0" bIns="0" rtlCol="0">
                <a:spAutoFit/>
              </a:bodyPr>
              <a:lstStyle/>
              <a:p>
                <a:r>
                  <a:rPr lang="en-US" sz="16567" b="1" spc="-70" dirty="0">
                    <a:solidFill>
                      <a:srgbClr val="FFFFFF"/>
                    </a:solidFill>
                  </a:rPr>
                  <a:t>2</a:t>
                </a:r>
              </a:p>
            </p:txBody>
          </p:sp>
        </p:grpSp>
        <p:sp>
          <p:nvSpPr>
            <p:cNvPr id="26" name="Freeform 15"/>
            <p:cNvSpPr>
              <a:spLocks noEditPoints="1"/>
            </p:cNvSpPr>
            <p:nvPr/>
          </p:nvSpPr>
          <p:spPr bwMode="black">
            <a:xfrm>
              <a:off x="1271492" y="2491483"/>
              <a:ext cx="1634099" cy="1674495"/>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175" tIns="41088" rIns="82175" bIns="41088" numCol="1" anchor="t" anchorCtr="0" compatLnSpc="1">
              <a:prstTxWarp prst="textNoShape">
                <a:avLst/>
              </a:prstTxWarp>
            </a:bodyPr>
            <a:lstStyle/>
            <a:p>
              <a:endParaRPr lang="en-US" sz="1568">
                <a:solidFill>
                  <a:srgbClr val="000000"/>
                </a:solidFill>
              </a:endParaRPr>
            </a:p>
          </p:txBody>
        </p:sp>
      </p:grpSp>
    </p:spTree>
    <p:extLst>
      <p:ext uri="{BB962C8B-B14F-4D97-AF65-F5344CB8AC3E}">
        <p14:creationId xmlns:p14="http://schemas.microsoft.com/office/powerpoint/2010/main" val="16587851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ítulo 4"/>
          <p:cNvSpPr>
            <a:spLocks noGrp="1"/>
          </p:cNvSpPr>
          <p:nvPr>
            <p:ph type="subTitle" idx="1"/>
          </p:nvPr>
        </p:nvSpPr>
        <p:spPr>
          <a:xfrm>
            <a:off x="543647" y="495349"/>
            <a:ext cx="9144000" cy="836612"/>
          </a:xfrm>
        </p:spPr>
        <p:txBody>
          <a:bodyPr>
            <a:normAutofit/>
          </a:bodyPr>
          <a:lstStyle/>
          <a:p>
            <a:pPr algn="l">
              <a:spcBef>
                <a:spcPts val="0"/>
              </a:spcBef>
            </a:pPr>
            <a:r>
              <a:rPr lang="en-US" sz="5400" dirty="0" err="1" smtClean="0">
                <a:solidFill>
                  <a:srgbClr val="FC620C"/>
                </a:solidFill>
                <a:latin typeface="Segoe Pro Display" panose="020B0502040504020203" pitchFamily="34" charset="0"/>
              </a:rPr>
              <a:t>Impulsar</a:t>
            </a:r>
            <a:endParaRPr lang="en-US" sz="5400" dirty="0">
              <a:solidFill>
                <a:srgbClr val="FC620C"/>
              </a:solidFill>
              <a:latin typeface="Segoe Pro Display" panose="020B0502040504020203" pitchFamily="34" charset="0"/>
            </a:endParaRPr>
          </a:p>
        </p:txBody>
      </p:sp>
      <p:sp>
        <p:nvSpPr>
          <p:cNvPr id="20" name="Marcador de texto 14"/>
          <p:cNvSpPr txBox="1">
            <a:spLocks/>
          </p:cNvSpPr>
          <p:nvPr/>
        </p:nvSpPr>
        <p:spPr>
          <a:xfrm>
            <a:off x="4277351" y="1519190"/>
            <a:ext cx="7306573" cy="453689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5971" indent="-305971" defTabSz="808406">
              <a:spcBef>
                <a:spcPct val="20000"/>
              </a:spcBef>
              <a:buSzPct val="90000"/>
            </a:pPr>
            <a:r>
              <a:rPr lang="es-ES" dirty="0">
                <a:solidFill>
                  <a:srgbClr val="FC620C"/>
                </a:solidFill>
                <a:latin typeface="Segoe Pro Display" panose="020B0502040504020203" pitchFamily="34" charset="0"/>
              </a:rPr>
              <a:t>Information Champions</a:t>
            </a:r>
          </a:p>
          <a:p>
            <a:pPr marL="305971" indent="-305971" defTabSz="808406">
              <a:spcBef>
                <a:spcPct val="20000"/>
              </a:spcBef>
              <a:buSzPct val="90000"/>
            </a:pPr>
            <a:r>
              <a:rPr lang="es-ES" dirty="0">
                <a:solidFill>
                  <a:srgbClr val="FC620C"/>
                </a:solidFill>
                <a:latin typeface="Segoe Pro Display" panose="020B0502040504020203" pitchFamily="34" charset="0"/>
              </a:rPr>
              <a:t>Soporte a usuarios y asistencia a incidencias</a:t>
            </a:r>
          </a:p>
          <a:p>
            <a:pPr marL="305971" indent="-305971" defTabSz="808406">
              <a:spcBef>
                <a:spcPct val="20000"/>
              </a:spcBef>
              <a:buSzPct val="90000"/>
            </a:pPr>
            <a:r>
              <a:rPr lang="es-ES" dirty="0">
                <a:solidFill>
                  <a:srgbClr val="FC620C"/>
                </a:solidFill>
                <a:latin typeface="Segoe Pro Display" panose="020B0502040504020203" pitchFamily="34" charset="0"/>
              </a:rPr>
              <a:t>Animación de los grupos</a:t>
            </a:r>
          </a:p>
          <a:p>
            <a:pPr marL="305971" indent="-305971" defTabSz="808406">
              <a:spcBef>
                <a:spcPct val="20000"/>
              </a:spcBef>
              <a:buSzPct val="90000"/>
            </a:pPr>
            <a:r>
              <a:rPr lang="es-ES" dirty="0">
                <a:solidFill>
                  <a:srgbClr val="FC620C"/>
                </a:solidFill>
                <a:latin typeface="Segoe Pro Display" panose="020B0502040504020203" pitchFamily="34" charset="0"/>
              </a:rPr>
              <a:t>Gestión de las malas prácticas</a:t>
            </a:r>
          </a:p>
          <a:p>
            <a:pPr marL="305971" indent="-305971" defTabSz="808406">
              <a:spcBef>
                <a:spcPct val="20000"/>
              </a:spcBef>
              <a:buSzPct val="90000"/>
            </a:pPr>
            <a:r>
              <a:rPr lang="es-ES" dirty="0">
                <a:solidFill>
                  <a:srgbClr val="FC620C"/>
                </a:solidFill>
                <a:latin typeface="Segoe Pro Display" panose="020B0502040504020203" pitchFamily="34" charset="0"/>
              </a:rPr>
              <a:t>Métricas, indicadores y medición de resultados</a:t>
            </a:r>
          </a:p>
          <a:p>
            <a:pPr marL="305971" indent="-305971" defTabSz="808406">
              <a:spcBef>
                <a:spcPct val="20000"/>
              </a:spcBef>
              <a:buSzPct val="90000"/>
            </a:pPr>
            <a:r>
              <a:rPr lang="es-ES" dirty="0">
                <a:solidFill>
                  <a:srgbClr val="FC620C"/>
                </a:solidFill>
                <a:latin typeface="Segoe Pro Display" panose="020B0502040504020203" pitchFamily="34" charset="0"/>
              </a:rPr>
              <a:t>Administrar la suscripción</a:t>
            </a:r>
          </a:p>
        </p:txBody>
      </p:sp>
      <p:grpSp>
        <p:nvGrpSpPr>
          <p:cNvPr id="25" name="Group 24"/>
          <p:cNvGrpSpPr/>
          <p:nvPr/>
        </p:nvGrpSpPr>
        <p:grpSpPr>
          <a:xfrm>
            <a:off x="544705" y="2081052"/>
            <a:ext cx="3584465" cy="3975035"/>
            <a:chOff x="572637" y="1628663"/>
            <a:chExt cx="3584465" cy="3975035"/>
          </a:xfrm>
        </p:grpSpPr>
        <p:grpSp>
          <p:nvGrpSpPr>
            <p:cNvPr id="26" name="Group 25"/>
            <p:cNvGrpSpPr/>
            <p:nvPr/>
          </p:nvGrpSpPr>
          <p:grpSpPr>
            <a:xfrm>
              <a:off x="572637" y="1628663"/>
              <a:ext cx="3584465" cy="3975035"/>
              <a:chOff x="7953692" y="1348274"/>
              <a:chExt cx="3585440" cy="3975599"/>
            </a:xfrm>
          </p:grpSpPr>
          <p:sp>
            <p:nvSpPr>
              <p:cNvPr id="28" name="Rectangle 27"/>
              <p:cNvSpPr/>
              <p:nvPr/>
            </p:nvSpPr>
            <p:spPr bwMode="auto">
              <a:xfrm>
                <a:off x="7953692" y="1348274"/>
                <a:ext cx="3474720" cy="3474720"/>
              </a:xfrm>
              <a:prstGeom prst="rect">
                <a:avLst/>
              </a:prstGeom>
              <a:solidFill>
                <a:srgbClr val="FC620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999" tIns="45711" rIns="91423" bIns="91427" numCol="1" rtlCol="0" anchor="t" anchorCtr="0" compatLnSpc="1">
                <a:prstTxWarp prst="textNoShape">
                  <a:avLst/>
                </a:prstTxWarp>
              </a:bodyPr>
              <a:lstStyle/>
              <a:p>
                <a:pPr defTabSz="912850" fontAlgn="base">
                  <a:lnSpc>
                    <a:spcPct val="90000"/>
                  </a:lnSpc>
                  <a:spcBef>
                    <a:spcPts val="600"/>
                  </a:spcBef>
                </a:pPr>
                <a:r>
                  <a:rPr lang="es-ES_tradnl" sz="3039" spc="-70" dirty="0">
                    <a:solidFill>
                      <a:srgbClr val="FFFFFF"/>
                    </a:solidFill>
                    <a:latin typeface="Segoe UI Light"/>
                  </a:rPr>
                  <a:t>Apoyar el uso</a:t>
                </a:r>
              </a:p>
            </p:txBody>
          </p:sp>
          <p:sp>
            <p:nvSpPr>
              <p:cNvPr id="29" name="TextBox 28"/>
              <p:cNvSpPr txBox="1"/>
              <p:nvPr/>
            </p:nvSpPr>
            <p:spPr>
              <a:xfrm>
                <a:off x="10326449" y="2774031"/>
                <a:ext cx="1212683" cy="2549842"/>
              </a:xfrm>
              <a:prstGeom prst="rect">
                <a:avLst/>
              </a:prstGeom>
              <a:noFill/>
            </p:spPr>
            <p:txBody>
              <a:bodyPr wrap="none" lIns="0" tIns="0" rIns="0" bIns="0" rtlCol="0">
                <a:spAutoFit/>
              </a:bodyPr>
              <a:lstStyle/>
              <a:p>
                <a:r>
                  <a:rPr lang="en-US" sz="16567" b="1" spc="-70" dirty="0">
                    <a:solidFill>
                      <a:srgbClr val="FFFFFF"/>
                    </a:solidFill>
                  </a:rPr>
                  <a:t>3</a:t>
                </a:r>
              </a:p>
            </p:txBody>
          </p:sp>
        </p:grpSp>
        <p:sp>
          <p:nvSpPr>
            <p:cNvPr id="27" name="Freeform 26"/>
            <p:cNvSpPr>
              <a:spLocks noEditPoints="1"/>
            </p:cNvSpPr>
            <p:nvPr/>
          </p:nvSpPr>
          <p:spPr bwMode="black">
            <a:xfrm>
              <a:off x="1380216" y="2300980"/>
              <a:ext cx="1577106" cy="1400928"/>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197" tIns="41099" rIns="82197" bIns="41099" numCol="1" anchor="t" anchorCtr="0" compatLnSpc="1">
              <a:prstTxWarp prst="textNoShape">
                <a:avLst/>
              </a:prstTxWarp>
            </a:bodyPr>
            <a:lstStyle/>
            <a:p>
              <a:endParaRPr lang="en-US" sz="1568">
                <a:solidFill>
                  <a:srgbClr val="FFFFFF"/>
                </a:solidFill>
              </a:endParaRPr>
            </a:p>
          </p:txBody>
        </p:sp>
      </p:grpSp>
    </p:spTree>
    <p:extLst>
      <p:ext uri="{BB962C8B-B14F-4D97-AF65-F5344CB8AC3E}">
        <p14:creationId xmlns:p14="http://schemas.microsoft.com/office/powerpoint/2010/main" val="2497302444"/>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err="1" smtClean="0"/>
              <a:t>Caso</a:t>
            </a:r>
            <a:r>
              <a:rPr lang="en-US" dirty="0" smtClean="0"/>
              <a:t> de </a:t>
            </a:r>
            <a:r>
              <a:rPr lang="en-US" dirty="0" err="1" smtClean="0"/>
              <a:t>Exito</a:t>
            </a:r>
            <a:r>
              <a:rPr lang="en-US" dirty="0" smtClean="0"/>
              <a:t>: </a:t>
            </a:r>
            <a:r>
              <a:rPr lang="en-US" dirty="0" err="1" smtClean="0"/>
              <a:t>Grupo</a:t>
            </a:r>
            <a:r>
              <a:rPr lang="en-US" dirty="0" smtClean="0"/>
              <a:t> SM</a:t>
            </a:r>
            <a:endParaRPr lang="es-ES" dirty="0"/>
          </a:p>
        </p:txBody>
      </p:sp>
    </p:spTree>
    <p:extLst>
      <p:ext uri="{BB962C8B-B14F-4D97-AF65-F5344CB8AC3E}">
        <p14:creationId xmlns:p14="http://schemas.microsoft.com/office/powerpoint/2010/main" val="737782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sndAc>
          <p:stSnd>
            <p:snd r:embed="rId2" name="fighter_flyby.wav"/>
          </p:stSnd>
        </p:sndAc>
      </p:transition>
    </mc:Choice>
    <mc:Fallback xmlns="">
      <p:transition spd="slow">
        <p:fade/>
        <p:sndAc>
          <p:stSnd>
            <p:snd r:embed="rId3" name="fighter_flyby.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9788" y="4149950"/>
            <a:ext cx="10515600" cy="1325563"/>
          </a:xfrm>
        </p:spPr>
        <p:txBody>
          <a:bodyPr/>
          <a:lstStyle/>
          <a:p>
            <a:r>
              <a:rPr lang="es-ES" dirty="0" smtClean="0"/>
              <a:t>Red social corporativo</a:t>
            </a:r>
            <a:br>
              <a:rPr lang="es-ES" dirty="0" smtClean="0"/>
            </a:br>
            <a:r>
              <a:rPr lang="es-ES" dirty="0" smtClean="0"/>
              <a:t/>
            </a:r>
            <a:br>
              <a:rPr lang="es-ES" dirty="0" smtClean="0"/>
            </a:br>
            <a:r>
              <a:rPr lang="es-ES" dirty="0" smtClean="0"/>
              <a:t> </a:t>
            </a:r>
            <a:r>
              <a:rPr lang="es-ES" b="1" dirty="0" smtClean="0"/>
              <a:t>Proyecto </a:t>
            </a:r>
            <a:r>
              <a:rPr lang="es-ES" b="1" dirty="0" err="1" smtClean="0"/>
              <a:t>Mirada</a:t>
            </a:r>
            <a:r>
              <a:rPr lang="es-ES" b="1" dirty="0" err="1" smtClean="0">
                <a:solidFill>
                  <a:srgbClr val="FF0000"/>
                </a:solidFill>
              </a:rPr>
              <a:t>SM</a:t>
            </a:r>
            <a:r>
              <a:rPr lang="es-ES" b="1" dirty="0" err="1" smtClean="0"/>
              <a:t>art</a:t>
            </a:r>
            <a:r>
              <a:rPr lang="es-ES" b="1" dirty="0" smtClean="0"/>
              <a:t> </a:t>
            </a:r>
            <a:br>
              <a:rPr lang="es-ES" b="1" dirty="0" smtClean="0"/>
            </a:br>
            <a:r>
              <a:rPr lang="es-ES" dirty="0" smtClean="0"/>
              <a:t/>
            </a:r>
            <a:br>
              <a:rPr lang="es-ES" dirty="0" smtClean="0"/>
            </a:br>
            <a:r>
              <a:rPr lang="es-ES" dirty="0" smtClean="0"/>
              <a:t/>
            </a:r>
            <a:br>
              <a:rPr lang="es-ES" dirty="0" smtClean="0"/>
            </a:br>
            <a:r>
              <a:rPr lang="es-ES" dirty="0" smtClean="0"/>
              <a:t/>
            </a:r>
            <a:br>
              <a:rPr lang="es-ES" dirty="0" smtClean="0"/>
            </a:br>
            <a:endParaRPr lang="es-ES" dirty="0"/>
          </a:p>
        </p:txBody>
      </p:sp>
      <p:pic>
        <p:nvPicPr>
          <p:cNvPr id="3074" name="Picture 2" descr="Logotipo de la red"/>
          <p:cNvPicPr>
            <a:picLocks noChangeAspect="1" noChangeArrowheads="1"/>
          </p:cNvPicPr>
          <p:nvPr/>
        </p:nvPicPr>
        <p:blipFill>
          <a:blip r:embed="rId2"/>
          <a:srcRect/>
          <a:stretch>
            <a:fillRect/>
          </a:stretch>
        </p:blipFill>
        <p:spPr bwMode="auto">
          <a:xfrm>
            <a:off x="0" y="108751"/>
            <a:ext cx="2682892" cy="692361"/>
          </a:xfrm>
          <a:prstGeom prst="rect">
            <a:avLst/>
          </a:prstGeom>
          <a:noFill/>
        </p:spPr>
      </p:pic>
      <p:cxnSp>
        <p:nvCxnSpPr>
          <p:cNvPr id="5" name="4 Conector recto"/>
          <p:cNvCxnSpPr/>
          <p:nvPr/>
        </p:nvCxnSpPr>
        <p:spPr>
          <a:xfrm>
            <a:off x="3948914" y="2362874"/>
            <a:ext cx="1804523" cy="8092"/>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rot="20461797">
            <a:off x="3794887" y="1073317"/>
            <a:ext cx="3354690" cy="769441"/>
          </a:xfrm>
          <a:prstGeom prst="rect">
            <a:avLst/>
          </a:prstGeom>
          <a:noFill/>
        </p:spPr>
        <p:txBody>
          <a:bodyPr wrap="square" rtlCol="0">
            <a:spAutoFit/>
          </a:bodyPr>
          <a:lstStyle/>
          <a:p>
            <a:r>
              <a:rPr lang="es-ES" sz="4400" dirty="0" smtClean="0">
                <a:solidFill>
                  <a:schemeClr val="bg1"/>
                </a:solidFill>
                <a:latin typeface="MV Boli" pitchFamily="2" charset="0"/>
                <a:cs typeface="MV Boli" pitchFamily="2" charset="0"/>
              </a:rPr>
              <a:t>De talento</a:t>
            </a:r>
            <a:endParaRPr lang="es-ES" sz="4400" dirty="0">
              <a:solidFill>
                <a:schemeClr val="bg1"/>
              </a:solidFill>
              <a:latin typeface="MV Boli" pitchFamily="2" charset="0"/>
              <a:cs typeface="MV Boli" pitchFamily="2" charset="0"/>
            </a:endParaRPr>
          </a:p>
        </p:txBody>
      </p:sp>
      <p:pic>
        <p:nvPicPr>
          <p:cNvPr id="3076" name="Picture 4" descr="http://files.carrizosasextocurso.webnode.es/200000010-cb1d8cc17a/LOGO-GRUPO-SM.jpg"/>
          <p:cNvPicPr>
            <a:picLocks noChangeAspect="1" noChangeArrowheads="1"/>
          </p:cNvPicPr>
          <p:nvPr/>
        </p:nvPicPr>
        <p:blipFill>
          <a:blip r:embed="rId3"/>
          <a:srcRect/>
          <a:stretch>
            <a:fillRect/>
          </a:stretch>
        </p:blipFill>
        <p:spPr bwMode="auto">
          <a:xfrm>
            <a:off x="5342570" y="4833454"/>
            <a:ext cx="1260531" cy="1130277"/>
          </a:xfrm>
          <a:prstGeom prst="rect">
            <a:avLst/>
          </a:prstGeom>
          <a:noFill/>
        </p:spPr>
      </p:pic>
    </p:spTree>
    <p:extLst>
      <p:ext uri="{BB962C8B-B14F-4D97-AF65-F5344CB8AC3E}">
        <p14:creationId xmlns:p14="http://schemas.microsoft.com/office/powerpoint/2010/main" val="874457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smsavia.com/sites/default/files/destacados/imagenes/banner_recursos_0.jpg"/>
          <p:cNvPicPr>
            <a:picLocks noChangeAspect="1" noChangeArrowheads="1"/>
          </p:cNvPicPr>
          <p:nvPr/>
        </p:nvPicPr>
        <p:blipFill>
          <a:blip r:embed="rId2"/>
          <a:srcRect/>
          <a:stretch>
            <a:fillRect/>
          </a:stretch>
        </p:blipFill>
        <p:spPr bwMode="auto">
          <a:xfrm>
            <a:off x="1" y="-16476"/>
            <a:ext cx="12192000" cy="6471921"/>
          </a:xfrm>
          <a:prstGeom prst="rect">
            <a:avLst/>
          </a:prstGeom>
          <a:noFill/>
        </p:spPr>
      </p:pic>
      <p:sp>
        <p:nvSpPr>
          <p:cNvPr id="7" name="6 Rectángulo"/>
          <p:cNvSpPr/>
          <p:nvPr/>
        </p:nvSpPr>
        <p:spPr>
          <a:xfrm>
            <a:off x="5964195" y="0"/>
            <a:ext cx="6096000" cy="1754326"/>
          </a:xfrm>
          <a:prstGeom prst="rect">
            <a:avLst/>
          </a:prstGeom>
        </p:spPr>
        <p:txBody>
          <a:bodyPr>
            <a:spAutoFit/>
          </a:bodyPr>
          <a:lstStyle/>
          <a:p>
            <a:r>
              <a:rPr lang="es-ES" sz="3600" dirty="0" smtClean="0">
                <a:solidFill>
                  <a:schemeClr val="bg1"/>
                </a:solidFill>
              </a:rPr>
              <a:t>Un proyecto educativo que se adapta a la realidad cultural y educativa de nueve países. </a:t>
            </a:r>
            <a:endParaRPr lang="es-ES" sz="3600" dirty="0">
              <a:solidFill>
                <a:schemeClr val="bg1"/>
              </a:solidFill>
            </a:endParaRPr>
          </a:p>
        </p:txBody>
      </p:sp>
      <p:sp>
        <p:nvSpPr>
          <p:cNvPr id="6148" name="AutoShape 4" descr="Resultado de imagen de s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6150" name="AutoShape 6" descr="Resultado de imagen de s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6152" name="Picture 8" descr="http://i612.photobucket.com/albums/tt209/Rmmv/LogoSM.png"/>
          <p:cNvPicPr>
            <a:picLocks noChangeAspect="1" noChangeArrowheads="1"/>
          </p:cNvPicPr>
          <p:nvPr/>
        </p:nvPicPr>
        <p:blipFill>
          <a:blip r:embed="rId3" cstate="print"/>
          <a:srcRect/>
          <a:stretch>
            <a:fillRect/>
          </a:stretch>
        </p:blipFill>
        <p:spPr bwMode="auto">
          <a:xfrm>
            <a:off x="4431012" y="205162"/>
            <a:ext cx="1335473" cy="1384134"/>
          </a:xfrm>
          <a:prstGeom prst="rect">
            <a:avLst/>
          </a:prstGeom>
          <a:solidFill>
            <a:schemeClr val="bg1"/>
          </a:solidFill>
        </p:spPr>
      </p:pic>
    </p:spTree>
    <p:extLst>
      <p:ext uri="{BB962C8B-B14F-4D97-AF65-F5344CB8AC3E}">
        <p14:creationId xmlns:p14="http://schemas.microsoft.com/office/powerpoint/2010/main" val="245594387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smsavia.com/sites/default/files/styles/slider/public/slider/imagenes/generica_secundaria.jpg"/>
          <p:cNvPicPr>
            <a:picLocks noChangeAspect="1" noChangeArrowheads="1"/>
          </p:cNvPicPr>
          <p:nvPr/>
        </p:nvPicPr>
        <p:blipFill>
          <a:blip r:embed="rId2"/>
          <a:srcRect r="53287"/>
          <a:stretch>
            <a:fillRect/>
          </a:stretch>
        </p:blipFill>
        <p:spPr bwMode="auto">
          <a:xfrm>
            <a:off x="107092" y="-21179"/>
            <a:ext cx="12084908" cy="6879179"/>
          </a:xfrm>
          <a:prstGeom prst="rect">
            <a:avLst/>
          </a:prstGeom>
          <a:noFill/>
        </p:spPr>
      </p:pic>
      <p:sp>
        <p:nvSpPr>
          <p:cNvPr id="3" name="2 Rectángulo"/>
          <p:cNvSpPr/>
          <p:nvPr/>
        </p:nvSpPr>
        <p:spPr>
          <a:xfrm>
            <a:off x="8641492" y="49424"/>
            <a:ext cx="3435179" cy="3416320"/>
          </a:xfrm>
          <a:prstGeom prst="rect">
            <a:avLst/>
          </a:prstGeom>
        </p:spPr>
        <p:txBody>
          <a:bodyPr wrap="square">
            <a:spAutoFit/>
          </a:bodyPr>
          <a:lstStyle/>
          <a:p>
            <a:r>
              <a:rPr lang="es-ES" sz="3600" b="1" dirty="0" smtClean="0">
                <a:solidFill>
                  <a:schemeClr val="bg1"/>
                </a:solidFill>
              </a:rPr>
              <a:t>Aferrarnos al status quo sería como tratar de mantener las hojas en los árboles en otoño</a:t>
            </a:r>
            <a:endParaRPr lang="es-ES" sz="3600" dirty="0">
              <a:solidFill>
                <a:schemeClr val="bg1"/>
              </a:solidFill>
            </a:endParaRPr>
          </a:p>
        </p:txBody>
      </p:sp>
      <p:sp>
        <p:nvSpPr>
          <p:cNvPr id="4" name="1 Título"/>
          <p:cNvSpPr>
            <a:spLocks noGrp="1"/>
          </p:cNvSpPr>
          <p:nvPr>
            <p:ph type="title"/>
          </p:nvPr>
        </p:nvSpPr>
        <p:spPr>
          <a:xfrm>
            <a:off x="274640" y="365119"/>
            <a:ext cx="3765096" cy="1325563"/>
          </a:xfrm>
        </p:spPr>
        <p:txBody>
          <a:bodyPr>
            <a:noAutofit/>
          </a:bodyPr>
          <a:lstStyle/>
          <a:p>
            <a:r>
              <a:rPr lang="es-ES" sz="4800" dirty="0" smtClean="0">
                <a:solidFill>
                  <a:srgbClr val="FFFF00"/>
                </a:solidFill>
              </a:rPr>
              <a:t>¿Por qué una red de talento?</a:t>
            </a:r>
            <a:endParaRPr lang="es-ES" sz="4800" dirty="0">
              <a:solidFill>
                <a:srgbClr val="FFFF00"/>
              </a:solidFill>
            </a:endParaRPr>
          </a:p>
        </p:txBody>
      </p:sp>
    </p:spTree>
    <p:extLst>
      <p:ext uri="{BB962C8B-B14F-4D97-AF65-F5344CB8AC3E}">
        <p14:creationId xmlns:p14="http://schemas.microsoft.com/office/powerpoint/2010/main" val="5889762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Mirada</a:t>
            </a:r>
            <a:r>
              <a:rPr lang="es-ES" dirty="0" err="1" smtClean="0">
                <a:solidFill>
                  <a:srgbClr val="FF0000"/>
                </a:solidFill>
              </a:rPr>
              <a:t>SM</a:t>
            </a:r>
            <a:r>
              <a:rPr lang="es-ES" dirty="0" err="1" smtClean="0"/>
              <a:t>art</a:t>
            </a:r>
            <a:r>
              <a:rPr lang="es-ES" dirty="0" smtClean="0"/>
              <a:t>: El reto</a:t>
            </a:r>
            <a:endParaRPr lang="es-ES" dirty="0"/>
          </a:p>
        </p:txBody>
      </p:sp>
      <p:sp>
        <p:nvSpPr>
          <p:cNvPr id="3" name="2 Marcador de contenido"/>
          <p:cNvSpPr>
            <a:spLocks noGrp="1"/>
          </p:cNvSpPr>
          <p:nvPr>
            <p:ph idx="1"/>
          </p:nvPr>
        </p:nvSpPr>
        <p:spPr>
          <a:xfrm>
            <a:off x="0" y="2071284"/>
            <a:ext cx="12192000" cy="5032375"/>
          </a:xfrm>
        </p:spPr>
        <p:txBody>
          <a:bodyPr>
            <a:normAutofit/>
          </a:bodyPr>
          <a:lstStyle/>
          <a:p>
            <a:r>
              <a:rPr lang="es-ES" sz="4000" dirty="0" smtClean="0"/>
              <a:t>Sector educación en plena catarsis de transformación. </a:t>
            </a:r>
          </a:p>
          <a:p>
            <a:r>
              <a:rPr lang="es-ES" sz="4000" dirty="0" smtClean="0"/>
              <a:t>Muchos frentes a los que atender.</a:t>
            </a:r>
          </a:p>
          <a:p>
            <a:r>
              <a:rPr lang="es-ES" sz="4000" dirty="0" smtClean="0"/>
              <a:t>Talento oculto y de mucha calidad.</a:t>
            </a:r>
          </a:p>
          <a:p>
            <a:r>
              <a:rPr lang="es-ES" sz="4000" dirty="0" smtClean="0"/>
              <a:t>Invertir el ciclo de la aportación de valor en la educación. </a:t>
            </a:r>
            <a:r>
              <a:rPr lang="es-ES" sz="4000" dirty="0" smtClean="0">
                <a:sym typeface="Wingdings" pitchFamily="2" charset="2"/>
              </a:rPr>
              <a:t> nuevos modelos de negocio y aportación de valor.</a:t>
            </a:r>
            <a:endParaRPr lang="es-ES" sz="4000" dirty="0" smtClean="0"/>
          </a:p>
        </p:txBody>
      </p:sp>
    </p:spTree>
    <p:extLst>
      <p:ext uri="{BB962C8B-B14F-4D97-AF65-F5344CB8AC3E}">
        <p14:creationId xmlns:p14="http://schemas.microsoft.com/office/powerpoint/2010/main" val="185831021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Mirada</a:t>
            </a:r>
            <a:r>
              <a:rPr lang="es-ES" dirty="0" err="1" smtClean="0">
                <a:solidFill>
                  <a:srgbClr val="FF0000"/>
                </a:solidFill>
              </a:rPr>
              <a:t>SM</a:t>
            </a:r>
            <a:r>
              <a:rPr lang="es-ES" dirty="0" err="1" smtClean="0"/>
              <a:t>art</a:t>
            </a:r>
            <a:r>
              <a:rPr lang="es-ES" dirty="0" smtClean="0"/>
              <a:t>: Objetivos</a:t>
            </a:r>
            <a:endParaRPr lang="es-ES" dirty="0"/>
          </a:p>
        </p:txBody>
      </p:sp>
      <p:sp>
        <p:nvSpPr>
          <p:cNvPr id="3" name="2 Marcador de contenido"/>
          <p:cNvSpPr>
            <a:spLocks noGrp="1"/>
          </p:cNvSpPr>
          <p:nvPr>
            <p:ph idx="1"/>
          </p:nvPr>
        </p:nvSpPr>
        <p:spPr>
          <a:xfrm>
            <a:off x="220050" y="1620909"/>
            <a:ext cx="11971950" cy="4351338"/>
          </a:xfrm>
        </p:spPr>
        <p:txBody>
          <a:bodyPr>
            <a:noAutofit/>
          </a:bodyPr>
          <a:lstStyle/>
          <a:p>
            <a:r>
              <a:rPr lang="es-ES" sz="4000" b="1" dirty="0" smtClean="0"/>
              <a:t>1.</a:t>
            </a:r>
            <a:r>
              <a:rPr lang="es-ES" sz="4000" dirty="0" smtClean="0"/>
              <a:t> </a:t>
            </a:r>
            <a:r>
              <a:rPr lang="es-ES" sz="4000" b="1" dirty="0" smtClean="0">
                <a:solidFill>
                  <a:srgbClr val="FF0000"/>
                </a:solidFill>
              </a:rPr>
              <a:t>Potenciar el intercambio </a:t>
            </a:r>
            <a:r>
              <a:rPr lang="es-ES" sz="4000" dirty="0" smtClean="0"/>
              <a:t>democrático de </a:t>
            </a:r>
            <a:r>
              <a:rPr lang="es-ES" sz="4000" b="1" dirty="0" smtClean="0">
                <a:solidFill>
                  <a:srgbClr val="FF0000"/>
                </a:solidFill>
              </a:rPr>
              <a:t>ideas innovadoras</a:t>
            </a:r>
            <a:r>
              <a:rPr lang="es-ES" sz="4000" dirty="0" smtClean="0"/>
              <a:t> con el propósito de identificar las más interesantes y llevarlas a la práctica en el marco de modelos de negocio existentes o de nueva creación.</a:t>
            </a:r>
          </a:p>
          <a:p>
            <a:endParaRPr lang="es-ES" sz="4000" dirty="0" smtClean="0"/>
          </a:p>
          <a:p>
            <a:r>
              <a:rPr lang="es-ES" sz="4000" b="1" dirty="0" smtClean="0"/>
              <a:t>2.</a:t>
            </a:r>
            <a:r>
              <a:rPr lang="es-ES" sz="4000" dirty="0" smtClean="0"/>
              <a:t> Hacer visible el </a:t>
            </a:r>
            <a:r>
              <a:rPr lang="es-ES" sz="4000" b="1" dirty="0" smtClean="0">
                <a:solidFill>
                  <a:srgbClr val="FF0000"/>
                </a:solidFill>
              </a:rPr>
              <a:t>talento</a:t>
            </a:r>
            <a:r>
              <a:rPr lang="es-ES" sz="4000" dirty="0" smtClean="0"/>
              <a:t> editorial de una manera </a:t>
            </a:r>
            <a:r>
              <a:rPr lang="es-ES" sz="4000" b="1" dirty="0" smtClean="0"/>
              <a:t>enriquecedora tanto para la empresa como para las personas</a:t>
            </a:r>
            <a:r>
              <a:rPr lang="es-ES" sz="4000" dirty="0" smtClean="0"/>
              <a:t> que participen en esta red.</a:t>
            </a:r>
          </a:p>
          <a:p>
            <a:endParaRPr lang="es-ES" sz="4000" dirty="0"/>
          </a:p>
        </p:txBody>
      </p:sp>
    </p:spTree>
    <p:extLst>
      <p:ext uri="{BB962C8B-B14F-4D97-AF65-F5344CB8AC3E}">
        <p14:creationId xmlns:p14="http://schemas.microsoft.com/office/powerpoint/2010/main" val="27727210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11079159" cy="1325563"/>
          </a:xfrm>
        </p:spPr>
        <p:txBody>
          <a:bodyPr/>
          <a:lstStyle/>
          <a:p>
            <a:r>
              <a:rPr lang="es-ES" dirty="0" smtClean="0"/>
              <a:t>Los comienzos. ¿Que buscábamos?</a:t>
            </a:r>
            <a:endParaRPr lang="es-ES" dirty="0"/>
          </a:p>
        </p:txBody>
      </p:sp>
      <p:sp>
        <p:nvSpPr>
          <p:cNvPr id="3" name="2 Marcador de contenido"/>
          <p:cNvSpPr>
            <a:spLocks noGrp="1"/>
          </p:cNvSpPr>
          <p:nvPr>
            <p:ph idx="1"/>
          </p:nvPr>
        </p:nvSpPr>
        <p:spPr>
          <a:xfrm>
            <a:off x="0" y="965818"/>
            <a:ext cx="12192000" cy="4351338"/>
          </a:xfrm>
        </p:spPr>
        <p:txBody>
          <a:bodyPr>
            <a:noAutofit/>
          </a:bodyPr>
          <a:lstStyle/>
          <a:p>
            <a:endParaRPr lang="es-ES" sz="4400" dirty="0" smtClean="0"/>
          </a:p>
          <a:p>
            <a:r>
              <a:rPr lang="es-ES" sz="4400" dirty="0" smtClean="0"/>
              <a:t>Un espacio donde compartir fuera </a:t>
            </a:r>
            <a:r>
              <a:rPr lang="es-ES" sz="4400" b="1" dirty="0" smtClean="0"/>
              <a:t>sencillo</a:t>
            </a:r>
            <a:r>
              <a:rPr lang="es-ES" sz="4400" dirty="0" smtClean="0"/>
              <a:t>, </a:t>
            </a:r>
            <a:r>
              <a:rPr lang="es-ES" sz="4400" b="1" dirty="0" smtClean="0"/>
              <a:t>gestionado</a:t>
            </a:r>
            <a:r>
              <a:rPr lang="es-ES" sz="4400" dirty="0" smtClean="0"/>
              <a:t>, facilitara la identificación de tendencias, </a:t>
            </a:r>
            <a:r>
              <a:rPr lang="es-ES" sz="4400" b="1" dirty="0" smtClean="0"/>
              <a:t>exploración de ideas </a:t>
            </a:r>
            <a:r>
              <a:rPr lang="es-ES" sz="4400" dirty="0" smtClean="0"/>
              <a:t>y estimulara la </a:t>
            </a:r>
            <a:r>
              <a:rPr lang="es-ES" sz="4400" b="1" dirty="0" smtClean="0"/>
              <a:t>innovación</a:t>
            </a:r>
            <a:r>
              <a:rPr lang="es-ES" sz="4400" dirty="0" smtClean="0"/>
              <a:t>. </a:t>
            </a:r>
          </a:p>
          <a:p>
            <a:r>
              <a:rPr lang="es-ES" sz="4400" dirty="0" smtClean="0"/>
              <a:t>Una </a:t>
            </a:r>
            <a:r>
              <a:rPr lang="es-ES" sz="4400" b="1" dirty="0" smtClean="0"/>
              <a:t>herramienta que conectara ideas y conocimientos de forma espontánea </a:t>
            </a:r>
            <a:r>
              <a:rPr lang="es-ES" sz="4400" dirty="0" smtClean="0"/>
              <a:t>mas que contenido estructurado. </a:t>
            </a:r>
          </a:p>
          <a:p>
            <a:endParaRPr lang="es-ES" sz="4400" dirty="0" smtClean="0"/>
          </a:p>
          <a:p>
            <a:endParaRPr lang="es-ES" sz="4400" dirty="0" smtClean="0"/>
          </a:p>
        </p:txBody>
      </p:sp>
    </p:spTree>
    <p:extLst>
      <p:ext uri="{BB962C8B-B14F-4D97-AF65-F5344CB8AC3E}">
        <p14:creationId xmlns:p14="http://schemas.microsoft.com/office/powerpoint/2010/main" val="5764942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Mirada</a:t>
            </a:r>
            <a:r>
              <a:rPr lang="es-ES" dirty="0" err="1" smtClean="0">
                <a:solidFill>
                  <a:srgbClr val="FF0000"/>
                </a:solidFill>
              </a:rPr>
              <a:t>SM</a:t>
            </a:r>
            <a:r>
              <a:rPr lang="es-ES" dirty="0" err="1" smtClean="0"/>
              <a:t>art</a:t>
            </a:r>
            <a:r>
              <a:rPr lang="es-ES" dirty="0" smtClean="0"/>
              <a:t>. El proyecto</a:t>
            </a:r>
            <a:endParaRPr lang="es-ES" dirty="0"/>
          </a:p>
        </p:txBody>
      </p:sp>
      <p:sp>
        <p:nvSpPr>
          <p:cNvPr id="3" name="2 Marcador de contenido"/>
          <p:cNvSpPr>
            <a:spLocks noGrp="1"/>
          </p:cNvSpPr>
          <p:nvPr>
            <p:ph idx="1"/>
          </p:nvPr>
        </p:nvSpPr>
        <p:spPr>
          <a:xfrm>
            <a:off x="-177420" y="1661853"/>
            <a:ext cx="11079159" cy="4351338"/>
          </a:xfrm>
        </p:spPr>
        <p:txBody>
          <a:bodyPr>
            <a:noAutofit/>
          </a:bodyPr>
          <a:lstStyle/>
          <a:p>
            <a:endParaRPr lang="es-ES" sz="4400" dirty="0" smtClean="0"/>
          </a:p>
          <a:p>
            <a:pPr lvl="1"/>
            <a:r>
              <a:rPr lang="es-ES" sz="4000" dirty="0" smtClean="0"/>
              <a:t>Objetivos claros </a:t>
            </a:r>
          </a:p>
          <a:p>
            <a:pPr lvl="1"/>
            <a:r>
              <a:rPr lang="es-ES" sz="4000" dirty="0" smtClean="0"/>
              <a:t>Apoyo</a:t>
            </a:r>
          </a:p>
          <a:p>
            <a:pPr lvl="1"/>
            <a:r>
              <a:rPr lang="es-ES" sz="4000" dirty="0" smtClean="0"/>
              <a:t>Hoja de ruta </a:t>
            </a:r>
          </a:p>
          <a:p>
            <a:pPr lvl="1"/>
            <a:r>
              <a:rPr lang="es-ES" sz="4000" dirty="0" smtClean="0"/>
              <a:t>Implementación </a:t>
            </a:r>
          </a:p>
          <a:p>
            <a:pPr lvl="1">
              <a:buNone/>
            </a:pPr>
            <a:r>
              <a:rPr lang="es-ES" sz="4000" dirty="0" smtClean="0"/>
              <a:t>Rápida y de calidad</a:t>
            </a:r>
            <a:endParaRPr lang="es-ES" sz="4000" dirty="0" smtClean="0">
              <a:solidFill>
                <a:srgbClr val="00B050"/>
              </a:solidFill>
            </a:endParaRPr>
          </a:p>
          <a:p>
            <a:endParaRPr lang="es-ES" sz="4400" dirty="0" smtClean="0"/>
          </a:p>
          <a:p>
            <a:endParaRPr lang="es-ES" sz="4400" dirty="0" smtClean="0"/>
          </a:p>
          <a:p>
            <a:endParaRPr lang="es-ES" sz="4400" dirty="0" smtClean="0"/>
          </a:p>
        </p:txBody>
      </p:sp>
      <p:sp>
        <p:nvSpPr>
          <p:cNvPr id="5" name="4 CuadroTexto"/>
          <p:cNvSpPr txBox="1"/>
          <p:nvPr/>
        </p:nvSpPr>
        <p:spPr>
          <a:xfrm>
            <a:off x="2402006" y="4162567"/>
            <a:ext cx="184731" cy="369332"/>
          </a:xfrm>
          <a:prstGeom prst="rect">
            <a:avLst/>
          </a:prstGeom>
          <a:noFill/>
        </p:spPr>
        <p:txBody>
          <a:bodyPr wrap="none" rtlCol="0">
            <a:spAutoFit/>
          </a:bodyPr>
          <a:lstStyle/>
          <a:p>
            <a:endParaRPr lang="es-ES" dirty="0"/>
          </a:p>
        </p:txBody>
      </p:sp>
      <p:pic>
        <p:nvPicPr>
          <p:cNvPr id="6" name="Picture 14" descr="http://pruebasalvher.com/images/valid.png"/>
          <p:cNvPicPr>
            <a:picLocks noChangeAspect="1" noChangeArrowheads="1"/>
          </p:cNvPicPr>
          <p:nvPr/>
        </p:nvPicPr>
        <p:blipFill>
          <a:blip r:embed="rId2" cstate="print"/>
          <a:srcRect/>
          <a:stretch>
            <a:fillRect/>
          </a:stretch>
        </p:blipFill>
        <p:spPr bwMode="auto">
          <a:xfrm>
            <a:off x="308810" y="2411612"/>
            <a:ext cx="412836" cy="412836"/>
          </a:xfrm>
          <a:prstGeom prst="rect">
            <a:avLst/>
          </a:prstGeom>
          <a:noFill/>
        </p:spPr>
      </p:pic>
      <p:pic>
        <p:nvPicPr>
          <p:cNvPr id="7" name="Picture 14" descr="http://pruebasalvher.com/images/valid.png"/>
          <p:cNvPicPr>
            <a:picLocks noChangeAspect="1" noChangeArrowheads="1"/>
          </p:cNvPicPr>
          <p:nvPr/>
        </p:nvPicPr>
        <p:blipFill>
          <a:blip r:embed="rId2" cstate="print"/>
          <a:srcRect/>
          <a:stretch>
            <a:fillRect/>
          </a:stretch>
        </p:blipFill>
        <p:spPr bwMode="auto">
          <a:xfrm>
            <a:off x="338381" y="3014388"/>
            <a:ext cx="412836" cy="412836"/>
          </a:xfrm>
          <a:prstGeom prst="rect">
            <a:avLst/>
          </a:prstGeom>
          <a:noFill/>
        </p:spPr>
      </p:pic>
      <p:pic>
        <p:nvPicPr>
          <p:cNvPr id="8" name="Picture 14" descr="http://pruebasalvher.com/images/valid.png"/>
          <p:cNvPicPr>
            <a:picLocks noChangeAspect="1" noChangeArrowheads="1"/>
          </p:cNvPicPr>
          <p:nvPr/>
        </p:nvPicPr>
        <p:blipFill>
          <a:blip r:embed="rId2" cstate="print"/>
          <a:srcRect/>
          <a:stretch>
            <a:fillRect/>
          </a:stretch>
        </p:blipFill>
        <p:spPr bwMode="auto">
          <a:xfrm>
            <a:off x="367951" y="3617164"/>
            <a:ext cx="412836" cy="412836"/>
          </a:xfrm>
          <a:prstGeom prst="rect">
            <a:avLst/>
          </a:prstGeom>
          <a:noFill/>
        </p:spPr>
      </p:pic>
      <p:pic>
        <p:nvPicPr>
          <p:cNvPr id="9" name="Picture 14" descr="http://pruebasalvher.com/images/valid.png"/>
          <p:cNvPicPr>
            <a:picLocks noChangeAspect="1" noChangeArrowheads="1"/>
          </p:cNvPicPr>
          <p:nvPr/>
        </p:nvPicPr>
        <p:blipFill>
          <a:blip r:embed="rId2" cstate="print"/>
          <a:srcRect/>
          <a:stretch>
            <a:fillRect/>
          </a:stretch>
        </p:blipFill>
        <p:spPr bwMode="auto">
          <a:xfrm>
            <a:off x="342930" y="4233588"/>
            <a:ext cx="412836" cy="412836"/>
          </a:xfrm>
          <a:prstGeom prst="rect">
            <a:avLst/>
          </a:prstGeom>
          <a:noFill/>
        </p:spPr>
      </p:pic>
      <p:pic>
        <p:nvPicPr>
          <p:cNvPr id="4098" name="Picture 2"/>
          <p:cNvPicPr>
            <a:picLocks noChangeAspect="1" noChangeArrowheads="1"/>
          </p:cNvPicPr>
          <p:nvPr/>
        </p:nvPicPr>
        <p:blipFill>
          <a:blip r:embed="rId3"/>
          <a:srcRect/>
          <a:stretch>
            <a:fillRect/>
          </a:stretch>
        </p:blipFill>
        <p:spPr bwMode="auto">
          <a:xfrm>
            <a:off x="4545981" y="1351127"/>
            <a:ext cx="7373060" cy="5922844"/>
          </a:xfrm>
          <a:prstGeom prst="rect">
            <a:avLst/>
          </a:prstGeom>
          <a:noFill/>
          <a:ln w="9525">
            <a:noFill/>
            <a:miter lim="800000"/>
            <a:headEnd/>
            <a:tailEnd/>
          </a:ln>
          <a:effectLst/>
        </p:spPr>
      </p:pic>
    </p:spTree>
    <p:extLst>
      <p:ext uri="{BB962C8B-B14F-4D97-AF65-F5344CB8AC3E}">
        <p14:creationId xmlns:p14="http://schemas.microsoft.com/office/powerpoint/2010/main" val="1473718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492866" y="2163454"/>
            <a:ext cx="8699134" cy="4326056"/>
          </a:xfrm>
          <a:prstGeom prst="rect">
            <a:avLst/>
          </a:prstGeom>
          <a:noFill/>
          <a:ln w="9525">
            <a:noFill/>
            <a:miter lim="800000"/>
            <a:headEnd/>
            <a:tailEnd/>
          </a:ln>
          <a:effectLst/>
        </p:spPr>
      </p:pic>
      <p:sp>
        <p:nvSpPr>
          <p:cNvPr id="29698" name="Text Box 2"/>
          <p:cNvSpPr txBox="1">
            <a:spLocks noChangeArrowheads="1"/>
          </p:cNvSpPr>
          <p:nvPr/>
        </p:nvSpPr>
        <p:spPr bwMode="auto">
          <a:xfrm>
            <a:off x="160834" y="1737891"/>
            <a:ext cx="3483118" cy="441724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es-ES" sz="2000" b="1" i="1" u="none" strike="noStrike" cap="none" normalizeH="0" baseline="0" dirty="0" err="1" smtClean="0">
                <a:ln>
                  <a:noFill/>
                </a:ln>
                <a:solidFill>
                  <a:srgbClr val="FF0000"/>
                </a:solidFill>
                <a:effectLst/>
                <a:latin typeface="Calibri" pitchFamily="34" charset="0"/>
                <a:cs typeface="Arial" pitchFamily="34" charset="0"/>
              </a:rPr>
              <a:t>Delivering</a:t>
            </a:r>
            <a:r>
              <a:rPr kumimoji="0" lang="es-ES" sz="2000" b="1" i="1" u="none" strike="noStrike" cap="none" normalizeH="0" baseline="0" dirty="0" smtClean="0">
                <a:ln>
                  <a:noFill/>
                </a:ln>
                <a:solidFill>
                  <a:srgbClr val="FF0000"/>
                </a:solidFill>
                <a:effectLst/>
                <a:latin typeface="Calibri" pitchFamily="34" charset="0"/>
                <a:cs typeface="Arial" pitchFamily="34" charset="0"/>
              </a:rPr>
              <a:t> </a:t>
            </a:r>
            <a:r>
              <a:rPr kumimoji="0" lang="es-ES" sz="2000" b="1" i="1" u="none" strike="noStrike" cap="none" normalizeH="0" baseline="0" dirty="0" err="1" smtClean="0">
                <a:ln>
                  <a:noFill/>
                </a:ln>
                <a:solidFill>
                  <a:srgbClr val="FF0000"/>
                </a:solidFill>
                <a:effectLst/>
                <a:latin typeface="Calibri" pitchFamily="34" charset="0"/>
                <a:cs typeface="Arial" pitchFamily="34" charset="0"/>
              </a:rPr>
              <a:t>Happiness</a:t>
            </a:r>
            <a:r>
              <a:rPr kumimoji="0" lang="es-ES" sz="2000" b="1" i="1" u="none" strike="noStrike" cap="none" normalizeH="0" baseline="0" dirty="0" smtClean="0">
                <a:ln>
                  <a:noFill/>
                </a:ln>
                <a:solidFill>
                  <a:srgbClr val="FF0000"/>
                </a:solidFill>
                <a:effectLst/>
                <a:latin typeface="Calibri" pitchFamily="34" charset="0"/>
                <a:cs typeface="Arial" pitchFamily="34" charset="0"/>
              </a:rPr>
              <a:t> at </a:t>
            </a:r>
            <a:r>
              <a:rPr kumimoji="0" lang="es-ES" sz="2000" b="1" i="1" u="none" strike="noStrike" cap="none" normalizeH="0" baseline="0" dirty="0" err="1" smtClean="0">
                <a:ln>
                  <a:noFill/>
                </a:ln>
                <a:solidFill>
                  <a:srgbClr val="FF0000"/>
                </a:solidFill>
                <a:effectLst/>
                <a:latin typeface="Calibri" pitchFamily="34" charset="0"/>
                <a:cs typeface="Arial" pitchFamily="34" charset="0"/>
              </a:rPr>
              <a:t>School</a:t>
            </a:r>
            <a:r>
              <a:rPr kumimoji="0" lang="es-ES" sz="2000" b="0" i="1" u="none" strike="noStrike" cap="none" normalizeH="0" baseline="0" dirty="0" smtClean="0">
                <a:ln>
                  <a:noFill/>
                </a:ln>
                <a:solidFill>
                  <a:srgbClr val="FF0000"/>
                </a:solidFill>
                <a:effectLst/>
                <a:latin typeface="Calibri" pitchFamily="34" charset="0"/>
                <a:cs typeface="Arial" pitchFamily="34" charset="0"/>
              </a:rPr>
              <a:t> </a:t>
            </a:r>
          </a:p>
          <a:p>
            <a:pPr marL="0" marR="0" lvl="0" indent="0" algn="just" defTabSz="914400" rtl="0" eaLnBrk="1" fontAlgn="base" latinLnBrk="0" hangingPunct="1">
              <a:lnSpc>
                <a:spcPct val="100000"/>
              </a:lnSpc>
              <a:spcBef>
                <a:spcPct val="0"/>
              </a:spcBef>
              <a:spcAft>
                <a:spcPts val="1000"/>
              </a:spcAft>
              <a:buClrTx/>
              <a:buSzTx/>
              <a:buFontTx/>
              <a:buNone/>
              <a:tabLst/>
            </a:pPr>
            <a:r>
              <a:rPr kumimoji="0" lang="es-ES" b="0" i="1" u="none" strike="noStrike" cap="none" normalizeH="0" baseline="0" dirty="0" smtClean="0">
                <a:ln>
                  <a:noFill/>
                </a:ln>
                <a:solidFill>
                  <a:schemeClr val="tx1"/>
                </a:solidFill>
                <a:effectLst/>
                <a:latin typeface="Calibri" pitchFamily="34" charset="0"/>
                <a:cs typeface="Arial" pitchFamily="34" charset="0"/>
              </a:rPr>
              <a:t>es una empresa de acompañamiento a escuelas que promueve </a:t>
            </a:r>
            <a:r>
              <a:rPr kumimoji="0" lang="es-ES" b="1" i="1" u="none" strike="noStrike" cap="none" normalizeH="0" baseline="0" dirty="0" smtClean="0">
                <a:ln>
                  <a:noFill/>
                </a:ln>
                <a:solidFill>
                  <a:schemeClr val="tx1"/>
                </a:solidFill>
                <a:effectLst/>
                <a:latin typeface="Calibri" pitchFamily="34" charset="0"/>
                <a:cs typeface="Arial" pitchFamily="34" charset="0"/>
              </a:rPr>
              <a:t>la felicidad en el aula </a:t>
            </a:r>
            <a:r>
              <a:rPr kumimoji="0" lang="es-ES" b="0" i="1" u="none" strike="noStrike" cap="none" normalizeH="0" baseline="0" dirty="0" smtClean="0">
                <a:ln>
                  <a:noFill/>
                </a:ln>
                <a:solidFill>
                  <a:schemeClr val="tx1"/>
                </a:solidFill>
                <a:effectLst/>
                <a:latin typeface="Calibri" pitchFamily="34" charset="0"/>
                <a:cs typeface="Arial" pitchFamily="34" charset="0"/>
              </a:rPr>
              <a:t>para conseguir un mejor clima y más implicación del alumnado. La </a:t>
            </a:r>
            <a:r>
              <a:rPr kumimoji="0" lang="es-ES" b="1" i="1" u="none" strike="noStrike" cap="none" normalizeH="0" baseline="0" dirty="0" err="1" smtClean="0">
                <a:ln>
                  <a:noFill/>
                </a:ln>
                <a:solidFill>
                  <a:schemeClr val="tx1"/>
                </a:solidFill>
                <a:effectLst/>
                <a:latin typeface="Calibri" pitchFamily="34" charset="0"/>
                <a:cs typeface="Arial" pitchFamily="34" charset="0"/>
              </a:rPr>
              <a:t>Escola</a:t>
            </a:r>
            <a:r>
              <a:rPr kumimoji="0" lang="es-ES" b="1" i="1" u="none" strike="noStrike" cap="none" normalizeH="0" baseline="0" dirty="0" smtClean="0">
                <a:ln>
                  <a:noFill/>
                </a:ln>
                <a:solidFill>
                  <a:schemeClr val="tx1"/>
                </a:solidFill>
                <a:effectLst/>
                <a:latin typeface="Calibri" pitchFamily="34" charset="0"/>
                <a:cs typeface="Arial" pitchFamily="34" charset="0"/>
              </a:rPr>
              <a:t> </a:t>
            </a:r>
            <a:r>
              <a:rPr kumimoji="0" lang="es-ES" b="1" i="1" u="none" strike="noStrike" cap="none" normalizeH="0" baseline="0" dirty="0" err="1" smtClean="0">
                <a:ln>
                  <a:noFill/>
                </a:ln>
                <a:solidFill>
                  <a:schemeClr val="tx1"/>
                </a:solidFill>
                <a:effectLst/>
                <a:latin typeface="Calibri" pitchFamily="34" charset="0"/>
                <a:cs typeface="Arial" pitchFamily="34" charset="0"/>
              </a:rPr>
              <a:t>Sant</a:t>
            </a:r>
            <a:r>
              <a:rPr kumimoji="0" lang="es-ES" b="1" i="1" u="none" strike="noStrike" cap="none" normalizeH="0" baseline="0" dirty="0" smtClean="0">
                <a:ln>
                  <a:noFill/>
                </a:ln>
                <a:solidFill>
                  <a:schemeClr val="tx1"/>
                </a:solidFill>
                <a:effectLst/>
                <a:latin typeface="Calibri" pitchFamily="34" charset="0"/>
                <a:cs typeface="Arial" pitchFamily="34" charset="0"/>
              </a:rPr>
              <a:t> Josep </a:t>
            </a:r>
            <a:r>
              <a:rPr kumimoji="0" lang="es-ES" b="0" i="1" u="none" strike="noStrike" cap="none" normalizeH="0" baseline="0" dirty="0" smtClean="0">
                <a:ln>
                  <a:noFill/>
                </a:ln>
                <a:solidFill>
                  <a:schemeClr val="tx1"/>
                </a:solidFill>
                <a:effectLst/>
                <a:latin typeface="Calibri" pitchFamily="34" charset="0"/>
                <a:cs typeface="Arial" pitchFamily="34" charset="0"/>
              </a:rPr>
              <a:t>(Barcelona) ha puesto en marcha este proyecto. Al hilo de esta iniciativa, hablamos acerca del marketing emocional en centros educativos y se puso el acento en el acompañamiento a centros como estrategia clave que podría llevar a cabo SM. </a:t>
            </a:r>
            <a:r>
              <a:rPr kumimoji="0" lang="es-ES" b="0" i="1" u="none" strike="noStrike" cap="none" normalizeH="0" baseline="0" dirty="0" smtClean="0">
                <a:ln>
                  <a:noFill/>
                </a:ln>
                <a:solidFill>
                  <a:schemeClr val="tx1"/>
                </a:solidFill>
                <a:effectLst/>
                <a:latin typeface="Calibri" pitchFamily="34" charset="0"/>
                <a:cs typeface="Arial" pitchFamily="34" charset="0"/>
                <a:hlinkClick r:id="rId3"/>
              </a:rPr>
              <a:t>Para saber más</a:t>
            </a:r>
            <a:r>
              <a:rPr kumimoji="0" lang="es-ES" b="0" i="1" u="none" strike="noStrike" cap="none" normalizeH="0" baseline="0" dirty="0" smtClean="0">
                <a:ln>
                  <a:noFill/>
                </a:ln>
                <a:solidFill>
                  <a:schemeClr val="tx1"/>
                </a:solidFill>
                <a:effectLst/>
                <a:latin typeface="Times New Roman" pitchFamily="18"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s-ES" sz="3200" b="0" i="1" u="none" strike="noStrike" cap="none" normalizeH="0" baseline="0" dirty="0" smtClean="0">
              <a:ln>
                <a:noFill/>
              </a:ln>
              <a:solidFill>
                <a:schemeClr val="tx1"/>
              </a:solidFill>
              <a:effectLst/>
              <a:latin typeface="Arial" pitchFamily="34" charset="0"/>
              <a:cs typeface="Arial" pitchFamily="34" charset="0"/>
            </a:endParaRPr>
          </a:p>
        </p:txBody>
      </p:sp>
      <p:sp>
        <p:nvSpPr>
          <p:cNvPr id="8" name="1 Título"/>
          <p:cNvSpPr>
            <a:spLocks noGrp="1"/>
          </p:cNvSpPr>
          <p:nvPr>
            <p:ph type="title"/>
          </p:nvPr>
        </p:nvSpPr>
        <p:spPr>
          <a:xfrm>
            <a:off x="266549" y="122363"/>
            <a:ext cx="11079159" cy="1325563"/>
          </a:xfrm>
        </p:spPr>
        <p:txBody>
          <a:bodyPr/>
          <a:lstStyle/>
          <a:p>
            <a:r>
              <a:rPr lang="es-ES" dirty="0" err="1" smtClean="0"/>
              <a:t>Mirada</a:t>
            </a:r>
            <a:r>
              <a:rPr lang="es-ES" dirty="0" err="1" smtClean="0">
                <a:solidFill>
                  <a:srgbClr val="FF0000"/>
                </a:solidFill>
              </a:rPr>
              <a:t>SM</a:t>
            </a:r>
            <a:r>
              <a:rPr lang="es-ES" dirty="0" err="1" smtClean="0"/>
              <a:t>art</a:t>
            </a:r>
            <a:r>
              <a:rPr lang="es-ES" dirty="0" smtClean="0"/>
              <a:t>: ¿De qué hablamos?</a:t>
            </a:r>
            <a:endParaRPr lang="es-ES" dirty="0"/>
          </a:p>
        </p:txBody>
      </p:sp>
      <p:sp>
        <p:nvSpPr>
          <p:cNvPr id="9" name="8 Llamada con línea 1 (barra de énfasis)"/>
          <p:cNvSpPr/>
          <p:nvPr/>
        </p:nvSpPr>
        <p:spPr>
          <a:xfrm>
            <a:off x="4053384" y="3330054"/>
            <a:ext cx="5076967" cy="3316406"/>
          </a:xfrm>
          <a:prstGeom prst="accentCallout1">
            <a:avLst>
              <a:gd name="adj1" fmla="val 29869"/>
              <a:gd name="adj2" fmla="val 1371"/>
              <a:gd name="adj3" fmla="val -47806"/>
              <a:gd name="adj4" fmla="val -7914"/>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544718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922055" y="1733266"/>
            <a:ext cx="9269945" cy="4606273"/>
          </a:xfrm>
          <a:prstGeom prst="rect">
            <a:avLst/>
          </a:prstGeom>
          <a:noFill/>
          <a:ln w="9525">
            <a:noFill/>
            <a:miter lim="800000"/>
            <a:headEnd/>
            <a:tailEnd/>
          </a:ln>
          <a:effectLst/>
        </p:spPr>
      </p:pic>
      <p:sp>
        <p:nvSpPr>
          <p:cNvPr id="29700" name="Text Box 4"/>
          <p:cNvSpPr txBox="1">
            <a:spLocks noChangeArrowheads="1"/>
          </p:cNvSpPr>
          <p:nvPr/>
        </p:nvSpPr>
        <p:spPr bwMode="auto">
          <a:xfrm>
            <a:off x="163773" y="1494383"/>
            <a:ext cx="3239189" cy="496783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es-ES" sz="2000" b="1" i="1" u="none" strike="noStrike" cap="none" normalizeH="0" baseline="0" dirty="0" smtClean="0">
                <a:ln>
                  <a:noFill/>
                </a:ln>
                <a:solidFill>
                  <a:srgbClr val="FF0000"/>
                </a:solidFill>
                <a:effectLst/>
                <a:latin typeface="Calibri" pitchFamily="34" charset="0"/>
                <a:cs typeface="Arial" pitchFamily="34" charset="0"/>
              </a:rPr>
              <a:t>Impresión 3D, </a:t>
            </a:r>
            <a:r>
              <a:rPr kumimoji="0" lang="es-ES" sz="2000" b="1" i="1" u="none" strike="noStrike" cap="none" normalizeH="0" baseline="0" dirty="0" err="1" smtClean="0">
                <a:ln>
                  <a:noFill/>
                </a:ln>
                <a:solidFill>
                  <a:srgbClr val="FF0000"/>
                </a:solidFill>
                <a:effectLst/>
                <a:latin typeface="Calibri" pitchFamily="34" charset="0"/>
                <a:cs typeface="Arial" pitchFamily="34" charset="0"/>
              </a:rPr>
              <a:t>arduino</a:t>
            </a:r>
            <a:r>
              <a:rPr kumimoji="0" lang="es-ES" sz="2000" b="1" i="1" u="none" strike="noStrike" cap="none" normalizeH="0" baseline="0" dirty="0" smtClean="0">
                <a:ln>
                  <a:noFill/>
                </a:ln>
                <a:solidFill>
                  <a:srgbClr val="FF0000"/>
                </a:solidFill>
                <a:effectLst/>
                <a:latin typeface="Calibri" pitchFamily="34" charset="0"/>
                <a:cs typeface="Arial" pitchFamily="34" charset="0"/>
              </a:rPr>
              <a:t> y </a:t>
            </a:r>
            <a:r>
              <a:rPr kumimoji="0" lang="es-ES" sz="2000" b="1" i="1" u="none" strike="noStrike" cap="none" normalizeH="0" baseline="0" dirty="0" err="1" smtClean="0">
                <a:ln>
                  <a:noFill/>
                </a:ln>
                <a:solidFill>
                  <a:srgbClr val="FF0000"/>
                </a:solidFill>
                <a:effectLst/>
                <a:latin typeface="Calibri" pitchFamily="34" charset="0"/>
                <a:cs typeface="Arial" pitchFamily="34" charset="0"/>
              </a:rPr>
              <a:t>Raspberry</a:t>
            </a:r>
            <a:r>
              <a:rPr kumimoji="0" lang="es-ES" sz="2000" b="1" i="1" u="none" strike="noStrike" cap="none" normalizeH="0" baseline="0" dirty="0" smtClean="0">
                <a:ln>
                  <a:noFill/>
                </a:ln>
                <a:solidFill>
                  <a:srgbClr val="FF0000"/>
                </a:solidFill>
                <a:effectLst/>
                <a:latin typeface="Calibri" pitchFamily="34" charset="0"/>
                <a:cs typeface="Arial" pitchFamily="34" charset="0"/>
              </a:rPr>
              <a:t> Pi: enseñar a aprender haciendo</a:t>
            </a:r>
            <a:r>
              <a:rPr kumimoji="0" lang="es-ES" b="1" i="1" u="none" strike="noStrike" cap="none" normalizeH="0" baseline="0" dirty="0" smtClean="0">
                <a:ln>
                  <a:noFill/>
                </a:ln>
                <a:solidFill>
                  <a:srgbClr val="FF0000"/>
                </a:solidFill>
                <a:effectLst/>
                <a:latin typeface="Times New Roman" pitchFamily="18" charset="0"/>
                <a:cs typeface="Arial" pitchFamily="34" charset="0"/>
              </a:rPr>
              <a:t>.</a:t>
            </a:r>
          </a:p>
          <a:p>
            <a:pPr marL="0" marR="0" lvl="0" indent="0" algn="just" defTabSz="914400" rtl="0" eaLnBrk="1" fontAlgn="base" latinLnBrk="0" hangingPunct="1">
              <a:lnSpc>
                <a:spcPct val="100000"/>
              </a:lnSpc>
              <a:spcBef>
                <a:spcPct val="0"/>
              </a:spcBef>
              <a:spcAft>
                <a:spcPts val="1000"/>
              </a:spcAft>
              <a:buClrTx/>
              <a:buSzTx/>
              <a:buFontTx/>
              <a:buNone/>
              <a:tabLst/>
            </a:pPr>
            <a:r>
              <a:rPr kumimoji="0" lang="es-ES" b="1" i="1" u="none" strike="noStrike" cap="none" normalizeH="0" baseline="0" dirty="0" smtClean="0">
                <a:ln>
                  <a:noFill/>
                </a:ln>
                <a:solidFill>
                  <a:srgbClr val="FF0000"/>
                </a:solidFill>
                <a:effectLst/>
                <a:latin typeface="Calibri" pitchFamily="34" charset="0"/>
                <a:cs typeface="Arial" pitchFamily="34" charset="0"/>
              </a:rPr>
              <a:t>  </a:t>
            </a:r>
            <a:r>
              <a:rPr kumimoji="0" lang="es-ES" b="0" i="1" u="none" strike="noStrike" cap="none" normalizeH="0" baseline="0" dirty="0" smtClean="0">
                <a:ln>
                  <a:noFill/>
                </a:ln>
                <a:solidFill>
                  <a:schemeClr val="tx1"/>
                </a:solidFill>
                <a:effectLst/>
                <a:latin typeface="Calibri" pitchFamily="34" charset="0"/>
                <a:cs typeface="Arial" pitchFamily="34" charset="0"/>
              </a:rPr>
              <a:t>Debatimos sobre su uso creciente en los centros educativos y la posibilidad de  elaborar materiales relacionados, ya que todavía no existen. La implantación de la asignatura de robótica en la Comunidad de Madrid podría ofrecer un contexto propicio para incluir este tipo de contenidos. Pero su aplicación puede ir más allá de esta asignatura específica.  </a:t>
            </a:r>
            <a:r>
              <a:rPr kumimoji="0" lang="es-ES" b="0" i="1" u="none" strike="noStrike" cap="none" normalizeH="0" baseline="0" dirty="0" smtClean="0">
                <a:ln>
                  <a:noFill/>
                </a:ln>
                <a:solidFill>
                  <a:schemeClr val="tx1"/>
                </a:solidFill>
                <a:effectLst/>
                <a:latin typeface="Calibri" pitchFamily="34" charset="0"/>
                <a:cs typeface="Arial" pitchFamily="34" charset="0"/>
                <a:hlinkClick r:id="rId3"/>
              </a:rPr>
              <a:t>Para saber más</a:t>
            </a:r>
            <a:r>
              <a:rPr kumimoji="0" lang="es-ES" b="0" i="1" u="none" strike="noStrike" cap="none" normalizeH="0" baseline="0" dirty="0" smtClean="0">
                <a:ln>
                  <a:noFill/>
                </a:ln>
                <a:solidFill>
                  <a:schemeClr val="tx1"/>
                </a:solidFill>
                <a:effectLst/>
                <a:latin typeface="Times New Roman" pitchFamily="18" charset="0"/>
                <a:cs typeface="Arial" pitchFamily="34" charset="0"/>
              </a:rPr>
              <a:t>.</a:t>
            </a:r>
            <a:endParaRPr kumimoji="0" lang="es-ES" sz="3200" b="0" i="1" u="none" strike="noStrike" cap="none" normalizeH="0" baseline="0" dirty="0" smtClean="0">
              <a:ln>
                <a:noFill/>
              </a:ln>
              <a:solidFill>
                <a:schemeClr val="tx1"/>
              </a:solidFill>
              <a:effectLst/>
              <a:latin typeface="Arial" pitchFamily="34" charset="0"/>
              <a:cs typeface="Arial" pitchFamily="34" charset="0"/>
            </a:endParaRPr>
          </a:p>
        </p:txBody>
      </p:sp>
      <p:sp>
        <p:nvSpPr>
          <p:cNvPr id="8" name="1 Título"/>
          <p:cNvSpPr>
            <a:spLocks noGrp="1"/>
          </p:cNvSpPr>
          <p:nvPr>
            <p:ph type="title"/>
          </p:nvPr>
        </p:nvSpPr>
        <p:spPr>
          <a:xfrm>
            <a:off x="266549" y="122363"/>
            <a:ext cx="11079159" cy="1325563"/>
          </a:xfrm>
        </p:spPr>
        <p:txBody>
          <a:bodyPr/>
          <a:lstStyle/>
          <a:p>
            <a:r>
              <a:rPr lang="es-ES" dirty="0" err="1" smtClean="0"/>
              <a:t>Mirada</a:t>
            </a:r>
            <a:r>
              <a:rPr lang="es-ES" dirty="0" err="1" smtClean="0">
                <a:solidFill>
                  <a:srgbClr val="FF0000"/>
                </a:solidFill>
              </a:rPr>
              <a:t>SM</a:t>
            </a:r>
            <a:r>
              <a:rPr lang="es-ES" dirty="0" err="1" smtClean="0"/>
              <a:t>art</a:t>
            </a:r>
            <a:r>
              <a:rPr lang="es-ES" dirty="0" smtClean="0"/>
              <a:t>: ¿De qué hablamos?</a:t>
            </a:r>
            <a:endParaRPr lang="es-ES" dirty="0"/>
          </a:p>
        </p:txBody>
      </p:sp>
      <p:sp>
        <p:nvSpPr>
          <p:cNvPr id="9" name="8 Llamada con línea 1 (barra de énfasis)"/>
          <p:cNvSpPr/>
          <p:nvPr/>
        </p:nvSpPr>
        <p:spPr>
          <a:xfrm>
            <a:off x="5390865" y="2879678"/>
            <a:ext cx="3780429" cy="3562065"/>
          </a:xfrm>
          <a:prstGeom prst="accentCallout1">
            <a:avLst>
              <a:gd name="adj1" fmla="val 29869"/>
              <a:gd name="adj2" fmla="val 1371"/>
              <a:gd name="adj3" fmla="val -28876"/>
              <a:gd name="adj4" fmla="val -59539"/>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765138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rot="225595">
            <a:off x="5372501" y="1314709"/>
            <a:ext cx="6524688" cy="269365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es-ES" sz="2800" b="1" i="1" u="none" strike="noStrike" cap="none" normalizeH="0" baseline="0" dirty="0" smtClean="0">
                <a:ln>
                  <a:noFill/>
                </a:ln>
                <a:solidFill>
                  <a:srgbClr val="FF0000"/>
                </a:solidFill>
                <a:effectLst/>
                <a:latin typeface="Calibri" pitchFamily="34" charset="0"/>
                <a:cs typeface="Arial" pitchFamily="34" charset="0"/>
              </a:rPr>
              <a:t>La realidad aumentada en educación</a:t>
            </a:r>
            <a:r>
              <a:rPr kumimoji="0" lang="es-ES" sz="2800" b="1" i="1" u="none" strike="noStrike" cap="none" normalizeH="0" baseline="0" dirty="0" smtClean="0">
                <a:ln>
                  <a:noFill/>
                </a:ln>
                <a:solidFill>
                  <a:schemeClr val="tx1"/>
                </a:solidFill>
                <a:effectLst/>
                <a:latin typeface="Calibri" pitchFamily="34" charset="0"/>
                <a:cs typeface="Arial" pitchFamily="34" charset="0"/>
              </a:rPr>
              <a:t>. </a:t>
            </a:r>
            <a:r>
              <a:rPr kumimoji="0" lang="es-ES" sz="2000" b="0" i="1" u="none" strike="noStrike" cap="none" normalizeH="0" baseline="0" dirty="0" smtClean="0">
                <a:ln>
                  <a:noFill/>
                </a:ln>
                <a:solidFill>
                  <a:schemeClr val="tx1"/>
                </a:solidFill>
                <a:effectLst/>
                <a:latin typeface="Calibri" pitchFamily="34" charset="0"/>
                <a:cs typeface="Arial" pitchFamily="34" charset="0"/>
              </a:rPr>
              <a:t>Planteamos las posibilidades educativas que representa, a partir de aplicaciones ya existentes en museos. Permite añadir información sobre lugares y objetos, y así "aumenta" su percepción. Supone un paso hacia una forma de enseñar más conectada con la realidad. Ya se habla incluso de su evolución hacia “</a:t>
            </a:r>
            <a:r>
              <a:rPr kumimoji="0" lang="es-ES" sz="2000" b="0" i="1" u="none" strike="noStrike" cap="none" normalizeH="0" baseline="0" dirty="0" err="1" smtClean="0">
                <a:ln>
                  <a:noFill/>
                </a:ln>
                <a:solidFill>
                  <a:schemeClr val="tx1"/>
                </a:solidFill>
                <a:effectLst/>
                <a:latin typeface="Calibri" pitchFamily="34" charset="0"/>
                <a:cs typeface="Arial" pitchFamily="34" charset="0"/>
              </a:rPr>
              <a:t>hololens</a:t>
            </a:r>
            <a:r>
              <a:rPr kumimoji="0" lang="es-ES" sz="2000" b="0" i="1" u="none" strike="noStrike" cap="none" normalizeH="0" baseline="0" dirty="0" smtClean="0">
                <a:ln>
                  <a:noFill/>
                </a:ln>
                <a:solidFill>
                  <a:schemeClr val="tx1"/>
                </a:solidFill>
                <a:effectLst/>
                <a:latin typeface="Calibri" pitchFamily="34" charset="0"/>
                <a:cs typeface="Arial" pitchFamily="34" charset="0"/>
              </a:rPr>
              <a:t>”, o realidad aumentada y  holografías con las que se puede interactuar. </a:t>
            </a:r>
            <a:r>
              <a:rPr kumimoji="0" lang="es-ES" sz="2000" b="0" i="1" u="none" strike="noStrike" cap="none" normalizeH="0" baseline="0" dirty="0" smtClean="0">
                <a:ln>
                  <a:noFill/>
                </a:ln>
                <a:solidFill>
                  <a:schemeClr val="tx1"/>
                </a:solidFill>
                <a:effectLst/>
                <a:latin typeface="Calibri" pitchFamily="34" charset="0"/>
                <a:cs typeface="Arial" pitchFamily="34" charset="0"/>
                <a:hlinkClick r:id="rId2"/>
              </a:rPr>
              <a:t>Para saber más</a:t>
            </a:r>
            <a:r>
              <a:rPr kumimoji="0" lang="es-ES" sz="2000" b="0" i="1" u="none" strike="noStrike" cap="none" normalizeH="0" baseline="0" dirty="0" smtClean="0">
                <a:ln>
                  <a:noFill/>
                </a:ln>
                <a:solidFill>
                  <a:schemeClr val="tx1"/>
                </a:solidFill>
                <a:effectLst/>
                <a:latin typeface="Times New Roman" pitchFamily="18" charset="0"/>
                <a:cs typeface="Arial" pitchFamily="34" charset="0"/>
              </a:rPr>
              <a:t>.</a:t>
            </a:r>
            <a:endParaRPr kumimoji="0" lang="es-ES" sz="3600" b="0" i="1" u="none" strike="noStrike" cap="none" normalizeH="0" baseline="0" dirty="0" smtClean="0">
              <a:ln>
                <a:noFill/>
              </a:ln>
              <a:solidFill>
                <a:schemeClr val="tx1"/>
              </a:solidFill>
              <a:effectLst/>
              <a:latin typeface="Arial" pitchFamily="34" charset="0"/>
              <a:cs typeface="Arial" pitchFamily="34" charset="0"/>
            </a:endParaRPr>
          </a:p>
        </p:txBody>
      </p:sp>
      <p:sp>
        <p:nvSpPr>
          <p:cNvPr id="29701" name="Text Box 5"/>
          <p:cNvSpPr txBox="1">
            <a:spLocks noChangeArrowheads="1"/>
          </p:cNvSpPr>
          <p:nvPr/>
        </p:nvSpPr>
        <p:spPr bwMode="auto">
          <a:xfrm>
            <a:off x="5091195" y="4506592"/>
            <a:ext cx="6700471" cy="211939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es-ES" sz="2800" b="1" i="1" u="none" strike="noStrike" cap="none" normalizeH="0" baseline="0" dirty="0" smtClean="0">
                <a:ln>
                  <a:noFill/>
                </a:ln>
                <a:solidFill>
                  <a:srgbClr val="FF0000"/>
                </a:solidFill>
                <a:effectLst/>
                <a:latin typeface="Calibri" pitchFamily="34" charset="0"/>
                <a:cs typeface="Arial" pitchFamily="34" charset="0"/>
              </a:rPr>
              <a:t>Eufemismos que deshumanizan el lenguaje</a:t>
            </a:r>
            <a:r>
              <a:rPr kumimoji="0" lang="es-ES" sz="2000" b="1" i="1" u="none" strike="noStrike" cap="none" normalizeH="0" baseline="0" dirty="0" smtClean="0">
                <a:ln>
                  <a:noFill/>
                </a:ln>
                <a:solidFill>
                  <a:schemeClr val="tx1"/>
                </a:solidFill>
                <a:effectLst/>
                <a:latin typeface="Times New Roman" pitchFamily="18" charset="0"/>
                <a:cs typeface="Arial" pitchFamily="34" charset="0"/>
              </a:rPr>
              <a:t>.</a:t>
            </a:r>
            <a:r>
              <a:rPr kumimoji="0" lang="es-ES" sz="2000" b="0" i="1" u="none" strike="noStrike" cap="none" normalizeH="0" baseline="0" dirty="0" smtClean="0">
                <a:ln>
                  <a:noFill/>
                </a:ln>
                <a:solidFill>
                  <a:schemeClr val="tx1"/>
                </a:solidFill>
                <a:effectLst/>
                <a:latin typeface="Calibri" pitchFamily="34" charset="0"/>
                <a:cs typeface="Arial" pitchFamily="34" charset="0"/>
              </a:rPr>
              <a:t>  Martín Caparros hace una reflexión sobre la deshumanización de las palabras al sustituir términos con connotaciones claras por otros que resultan más asépticos, como por ejemplo. “IPC” en vez de “coste de la vida” o “</a:t>
            </a:r>
            <a:r>
              <a:rPr kumimoji="0" lang="es-ES" sz="2000" b="1" i="1" u="none" strike="noStrike" cap="none" normalizeH="0" baseline="0" dirty="0" smtClean="0">
                <a:ln>
                  <a:noFill/>
                </a:ln>
                <a:solidFill>
                  <a:schemeClr val="tx1"/>
                </a:solidFill>
                <a:effectLst/>
                <a:latin typeface="Calibri" pitchFamily="34" charset="0"/>
                <a:cs typeface="Arial" pitchFamily="34" charset="0"/>
              </a:rPr>
              <a:t>inseguridad alimentaria</a:t>
            </a:r>
            <a:r>
              <a:rPr kumimoji="0" lang="es-ES" sz="2000" b="0" i="1" u="none" strike="noStrike" cap="none" normalizeH="0" baseline="0" dirty="0" smtClean="0">
                <a:ln>
                  <a:noFill/>
                </a:ln>
                <a:solidFill>
                  <a:schemeClr val="tx1"/>
                </a:solidFill>
                <a:effectLst/>
                <a:latin typeface="Calibri" pitchFamily="34" charset="0"/>
                <a:cs typeface="Arial" pitchFamily="34" charset="0"/>
              </a:rPr>
              <a:t>” en lugar de </a:t>
            </a:r>
            <a:r>
              <a:rPr kumimoji="0" lang="es-ES" sz="2000" b="1" i="1" u="none" strike="noStrike" cap="none" normalizeH="0" baseline="0" dirty="0" smtClean="0">
                <a:ln>
                  <a:noFill/>
                </a:ln>
                <a:solidFill>
                  <a:schemeClr val="tx1"/>
                </a:solidFill>
                <a:effectLst/>
                <a:latin typeface="Calibri" pitchFamily="34" charset="0"/>
                <a:cs typeface="Arial" pitchFamily="34" charset="0"/>
              </a:rPr>
              <a:t>hambre</a:t>
            </a:r>
            <a:r>
              <a:rPr kumimoji="0" lang="es-ES" sz="2000" b="1" i="1" u="none" strike="noStrike" cap="none" normalizeH="0" baseline="0" dirty="0" smtClean="0">
                <a:ln>
                  <a:noFill/>
                </a:ln>
                <a:solidFill>
                  <a:schemeClr val="tx1"/>
                </a:solidFill>
                <a:effectLst/>
                <a:latin typeface="Times New Roman" pitchFamily="18" charset="0"/>
                <a:cs typeface="Arial" pitchFamily="34" charset="0"/>
              </a:rPr>
              <a:t>.</a:t>
            </a:r>
            <a:r>
              <a:rPr kumimoji="0" lang="es-ES" sz="2000" b="1" i="1" u="none" strike="noStrike" cap="none" normalizeH="0" baseline="0" dirty="0" smtClean="0">
                <a:ln>
                  <a:noFill/>
                </a:ln>
                <a:solidFill>
                  <a:srgbClr val="C00000"/>
                </a:solidFill>
                <a:effectLst/>
                <a:latin typeface="Calibri" pitchFamily="34" charset="0"/>
                <a:cs typeface="Arial" pitchFamily="34" charset="0"/>
              </a:rPr>
              <a:t> </a:t>
            </a:r>
            <a:r>
              <a:rPr kumimoji="0" lang="es-ES" sz="2000" b="0" i="1" u="none" strike="noStrike" cap="none" normalizeH="0" baseline="0" dirty="0" smtClean="0">
                <a:ln>
                  <a:noFill/>
                </a:ln>
                <a:solidFill>
                  <a:schemeClr val="tx1"/>
                </a:solidFill>
                <a:effectLst/>
                <a:latin typeface="Calibri" pitchFamily="34" charset="0"/>
                <a:cs typeface="Arial" pitchFamily="34" charset="0"/>
                <a:hlinkClick r:id="rId3"/>
              </a:rPr>
              <a:t>Para saber más</a:t>
            </a:r>
            <a:r>
              <a:rPr kumimoji="0" lang="es-ES" sz="2000" b="0" i="1" u="none" strike="noStrike" cap="none" normalizeH="0" baseline="0" dirty="0" smtClean="0">
                <a:ln>
                  <a:noFill/>
                </a:ln>
                <a:solidFill>
                  <a:schemeClr val="tx1"/>
                </a:solidFill>
                <a:effectLst/>
                <a:latin typeface="Times New Roman" pitchFamily="18" charset="0"/>
                <a:cs typeface="Arial" pitchFamily="34" charset="0"/>
              </a:rPr>
              <a:t>.</a:t>
            </a:r>
            <a:endParaRPr kumimoji="0" lang="es-ES" sz="3600" b="0" i="1" u="none" strike="noStrike" cap="none" normalizeH="0" baseline="0" dirty="0" smtClean="0">
              <a:ln>
                <a:noFill/>
              </a:ln>
              <a:solidFill>
                <a:schemeClr val="tx1"/>
              </a:solidFill>
              <a:effectLst/>
              <a:latin typeface="Arial" pitchFamily="34" charset="0"/>
              <a:cs typeface="Arial" pitchFamily="34" charset="0"/>
            </a:endParaRPr>
          </a:p>
        </p:txBody>
      </p:sp>
      <p:sp>
        <p:nvSpPr>
          <p:cNvPr id="29702" name="Text Box 6"/>
          <p:cNvSpPr txBox="1">
            <a:spLocks noChangeArrowheads="1"/>
          </p:cNvSpPr>
          <p:nvPr/>
        </p:nvSpPr>
        <p:spPr bwMode="auto">
          <a:xfrm rot="21391108">
            <a:off x="161935" y="1242315"/>
            <a:ext cx="4732150" cy="547705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es-ES" sz="2800" b="1" i="1" u="none" strike="noStrike" cap="none" normalizeH="0" baseline="0" dirty="0" smtClean="0">
                <a:ln>
                  <a:noFill/>
                </a:ln>
                <a:solidFill>
                  <a:srgbClr val="FF0000"/>
                </a:solidFill>
                <a:effectLst/>
                <a:latin typeface="Calibri" pitchFamily="34" charset="0"/>
                <a:cs typeface="Arial" pitchFamily="34" charset="0"/>
              </a:rPr>
              <a:t>Ideas </a:t>
            </a:r>
            <a:r>
              <a:rPr kumimoji="0" lang="es-ES" sz="2800" b="1" i="1" u="none" strike="noStrike" cap="none" normalizeH="0" baseline="0" dirty="0" err="1" smtClean="0">
                <a:ln>
                  <a:noFill/>
                </a:ln>
                <a:solidFill>
                  <a:srgbClr val="FF0000"/>
                </a:solidFill>
                <a:effectLst/>
                <a:latin typeface="Calibri" pitchFamily="34" charset="0"/>
                <a:cs typeface="Arial" pitchFamily="34" charset="0"/>
              </a:rPr>
              <a:t>lowcost</a:t>
            </a:r>
            <a:r>
              <a:rPr kumimoji="0" lang="es-ES" sz="2800" b="1" i="1" u="none" strike="noStrike" cap="none" normalizeH="0" baseline="0" dirty="0" smtClean="0">
                <a:ln>
                  <a:noFill/>
                </a:ln>
                <a:solidFill>
                  <a:srgbClr val="FF0000"/>
                </a:solidFill>
                <a:effectLst/>
                <a:latin typeface="Calibri" pitchFamily="34" charset="0"/>
                <a:cs typeface="Arial" pitchFamily="34" charset="0"/>
              </a:rPr>
              <a:t> para adaptar el aula a las nuevas formas de aprendizaje</a:t>
            </a:r>
            <a:r>
              <a:rPr kumimoji="0" lang="es-ES" sz="2400" b="1" i="1" u="none" strike="noStrike" cap="none" normalizeH="0" baseline="0" dirty="0" smtClean="0">
                <a:ln>
                  <a:noFill/>
                </a:ln>
                <a:solidFill>
                  <a:schemeClr val="tx1"/>
                </a:solidFill>
                <a:effectLst/>
                <a:latin typeface="Times New Roman" pitchFamily="18" charset="0"/>
                <a:cs typeface="Arial" pitchFamily="34" charset="0"/>
              </a:rPr>
              <a:t>.</a:t>
            </a:r>
            <a:r>
              <a:rPr kumimoji="0" lang="es-ES" sz="2400" b="1" i="1" u="none" strike="noStrike" cap="none" normalizeH="0" baseline="0" dirty="0" smtClean="0">
                <a:ln>
                  <a:noFill/>
                </a:ln>
                <a:solidFill>
                  <a:schemeClr val="tx1"/>
                </a:solidFill>
                <a:effectLst/>
                <a:latin typeface="Calibri" pitchFamily="34" charset="0"/>
                <a:cs typeface="Arial" pitchFamily="34" charset="0"/>
              </a:rPr>
              <a:t>  </a:t>
            </a:r>
            <a:r>
              <a:rPr kumimoji="0" lang="es-ES" sz="2400" b="0" i="1" u="none" strike="noStrike" cap="none" normalizeH="0" baseline="0" dirty="0" smtClean="0">
                <a:ln>
                  <a:noFill/>
                </a:ln>
                <a:solidFill>
                  <a:schemeClr val="tx1"/>
                </a:solidFill>
                <a:effectLst/>
                <a:latin typeface="Calibri" pitchFamily="34" charset="0"/>
                <a:cs typeface="Arial" pitchFamily="34" charset="0"/>
              </a:rPr>
              <a:t>Abordamos la necesidad de transformar los espacios educativos en función del uso de metodologías más participativas.  Se apuntó el valor que darían los centros a la existencia de un libro o material que </a:t>
            </a:r>
            <a:r>
              <a:rPr kumimoji="0" lang="es-ES" sz="2000" b="0" i="1" u="none" strike="noStrike" cap="none" normalizeH="0" baseline="0" dirty="0" smtClean="0">
                <a:ln>
                  <a:noFill/>
                </a:ln>
                <a:solidFill>
                  <a:schemeClr val="tx1"/>
                </a:solidFill>
                <a:effectLst/>
                <a:latin typeface="Calibri" pitchFamily="34" charset="0"/>
                <a:cs typeface="Arial" pitchFamily="34" charset="0"/>
              </a:rPr>
              <a:t>aporte</a:t>
            </a:r>
            <a:r>
              <a:rPr kumimoji="0" lang="es-ES" sz="2400" b="0" i="1" u="none" strike="noStrike" cap="none" normalizeH="0" baseline="0" dirty="0" smtClean="0">
                <a:ln>
                  <a:noFill/>
                </a:ln>
                <a:solidFill>
                  <a:schemeClr val="tx1"/>
                </a:solidFill>
                <a:effectLst/>
                <a:latin typeface="Calibri" pitchFamily="34" charset="0"/>
                <a:cs typeface="Arial" pitchFamily="34" charset="0"/>
              </a:rPr>
              <a:t> ideas sencillas sobre el uso pedagógico de espacios y mobiliario, que no requieran grandes inversiones y resulten fáciles de poner en práctica. </a:t>
            </a:r>
            <a:r>
              <a:rPr kumimoji="0" lang="es-ES" sz="2400" b="0" i="1" u="none" strike="noStrike" cap="none" normalizeH="0" baseline="0" dirty="0" smtClean="0">
                <a:ln>
                  <a:noFill/>
                </a:ln>
                <a:solidFill>
                  <a:schemeClr val="tx1"/>
                </a:solidFill>
                <a:effectLst/>
                <a:latin typeface="Calibri" pitchFamily="34" charset="0"/>
                <a:cs typeface="Arial" pitchFamily="34" charset="0"/>
                <a:hlinkClick r:id="rId4"/>
              </a:rPr>
              <a:t>Para saber más</a:t>
            </a:r>
            <a:r>
              <a:rPr kumimoji="0" lang="es-ES" sz="2400" b="0" i="1" u="none" strike="noStrike" cap="none" normalizeH="0" baseline="0" dirty="0" smtClean="0">
                <a:ln>
                  <a:noFill/>
                </a:ln>
                <a:solidFill>
                  <a:schemeClr val="tx1"/>
                </a:solidFill>
                <a:effectLst/>
                <a:latin typeface="Times New Roman" pitchFamily="18" charset="0"/>
                <a:cs typeface="Arial" pitchFamily="34" charset="0"/>
              </a:rPr>
              <a:t>.</a:t>
            </a:r>
            <a:endParaRPr kumimoji="0" lang="es-ES" sz="3600" b="0" i="1" u="none" strike="noStrike" cap="none" normalizeH="0" baseline="0" dirty="0" smtClean="0">
              <a:ln>
                <a:noFill/>
              </a:ln>
              <a:solidFill>
                <a:schemeClr val="tx1"/>
              </a:solidFill>
              <a:effectLst/>
              <a:latin typeface="Arial" pitchFamily="34" charset="0"/>
              <a:cs typeface="Arial" pitchFamily="34" charset="0"/>
            </a:endParaRPr>
          </a:p>
        </p:txBody>
      </p:sp>
      <p:sp>
        <p:nvSpPr>
          <p:cNvPr id="8" name="1 Título"/>
          <p:cNvSpPr>
            <a:spLocks noGrp="1"/>
          </p:cNvSpPr>
          <p:nvPr>
            <p:ph type="title"/>
          </p:nvPr>
        </p:nvSpPr>
        <p:spPr>
          <a:xfrm>
            <a:off x="307492" y="0"/>
            <a:ext cx="11079159" cy="1325563"/>
          </a:xfrm>
        </p:spPr>
        <p:txBody>
          <a:bodyPr/>
          <a:lstStyle/>
          <a:p>
            <a:r>
              <a:rPr lang="es-ES" dirty="0" err="1" smtClean="0"/>
              <a:t>Mirada</a:t>
            </a:r>
            <a:r>
              <a:rPr lang="es-ES" dirty="0" err="1" smtClean="0">
                <a:solidFill>
                  <a:srgbClr val="FF0000"/>
                </a:solidFill>
              </a:rPr>
              <a:t>SM</a:t>
            </a:r>
            <a:r>
              <a:rPr lang="es-ES" dirty="0" err="1" smtClean="0"/>
              <a:t>art</a:t>
            </a:r>
            <a:r>
              <a:rPr lang="es-ES" dirty="0" smtClean="0"/>
              <a:t>: ¿De qué hablamos?</a:t>
            </a:r>
            <a:endParaRPr lang="es-ES" dirty="0"/>
          </a:p>
        </p:txBody>
      </p:sp>
    </p:spTree>
    <p:extLst>
      <p:ext uri="{BB962C8B-B14F-4D97-AF65-F5344CB8AC3E}">
        <p14:creationId xmlns:p14="http://schemas.microsoft.com/office/powerpoint/2010/main" val="7852715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 Título"/>
          <p:cNvSpPr>
            <a:spLocks noGrp="1"/>
          </p:cNvSpPr>
          <p:nvPr>
            <p:ph type="title"/>
          </p:nvPr>
        </p:nvSpPr>
        <p:spPr>
          <a:xfrm>
            <a:off x="0" y="-122832"/>
            <a:ext cx="11079159" cy="1325563"/>
          </a:xfrm>
        </p:spPr>
        <p:txBody>
          <a:bodyPr/>
          <a:lstStyle/>
          <a:p>
            <a:r>
              <a:rPr lang="es-ES" dirty="0" err="1" smtClean="0"/>
              <a:t>Mirada</a:t>
            </a:r>
            <a:r>
              <a:rPr lang="es-ES" dirty="0" err="1" smtClean="0">
                <a:solidFill>
                  <a:srgbClr val="FF0000"/>
                </a:solidFill>
              </a:rPr>
              <a:t>SM</a:t>
            </a:r>
            <a:r>
              <a:rPr lang="es-ES" dirty="0" err="1" smtClean="0"/>
              <a:t>art</a:t>
            </a:r>
            <a:r>
              <a:rPr lang="es-ES" dirty="0" smtClean="0"/>
              <a:t>: y en 15 días…..</a:t>
            </a:r>
            <a:endParaRPr lang="es-ES" dirty="0"/>
          </a:p>
        </p:txBody>
      </p:sp>
      <p:sp>
        <p:nvSpPr>
          <p:cNvPr id="5121" name="Rectangle 1"/>
          <p:cNvSpPr>
            <a:spLocks noChangeArrowheads="1"/>
          </p:cNvSpPr>
          <p:nvPr/>
        </p:nvSpPr>
        <p:spPr bwMode="auto">
          <a:xfrm>
            <a:off x="81884" y="955354"/>
            <a:ext cx="121920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Inteligencias M</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ú</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ltiples, con ayuda de las TIC</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Matem</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á</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ticas en los cuentos. Fundaci</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ó</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n Descubre</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Microelearning</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Movimiento corporal y aprendizaje</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Multitarea</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Pedagog</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í</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a </a:t>
            </a: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Waldorf</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Pizarras de papel electr</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ó</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nico</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Proyecto educativo de realidad virtual: </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Proyectos de innovaci</a:t>
            </a:r>
            <a:r>
              <a:rPr kumimoji="0" lang="es-ES" sz="3200" b="0" i="1" u="none" strike="noStrike" cap="none" normalizeH="0" baseline="0" dirty="0" smtClean="0">
                <a:ln>
                  <a:noFill/>
                </a:ln>
                <a:solidFill>
                  <a:schemeClr val="tx1"/>
                </a:solidFill>
                <a:effectLst/>
                <a:latin typeface="Calibri"/>
                <a:ea typeface="Calibri" pitchFamily="34" charset="0"/>
                <a:cs typeface="Arial" pitchFamily="34" charset="0"/>
              </a:rPr>
              <a:t>ó</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n educativa para el programa B-</a:t>
            </a: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Challenge</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Usos innovadores de </a:t>
            </a: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Twitter</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 en el aula</a:t>
            </a:r>
            <a:endParaRPr kumimoji="0" lang="es-ES" sz="2400" b="0" i="1"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V</a:t>
            </a:r>
            <a:r>
              <a:rPr kumimoji="0" lang="es-ES" sz="3200" b="0" i="1" u="none" strike="noStrike" cap="none" normalizeH="0" baseline="0" dirty="0" err="1" smtClean="0">
                <a:ln>
                  <a:noFill/>
                </a:ln>
                <a:solidFill>
                  <a:schemeClr val="tx1"/>
                </a:solidFill>
                <a:effectLst/>
                <a:latin typeface="Calibri"/>
                <a:ea typeface="Calibri" pitchFamily="34" charset="0"/>
                <a:cs typeface="Arial" pitchFamily="34" charset="0"/>
              </a:rPr>
              <a:t>í</a:t>
            </a:r>
            <a:r>
              <a:rPr kumimoji="0" lang="es-ES" sz="3200" b="0" i="1" u="none" strike="noStrike" cap="none" normalizeH="0" baseline="0" dirty="0" err="1" smtClean="0">
                <a:ln>
                  <a:noFill/>
                </a:ln>
                <a:solidFill>
                  <a:schemeClr val="tx1"/>
                </a:solidFill>
                <a:effectLst/>
                <a:latin typeface="Arial" pitchFamily="34" charset="0"/>
                <a:ea typeface="Calibri" pitchFamily="34" charset="0"/>
                <a:cs typeface="Arial" pitchFamily="34" charset="0"/>
              </a:rPr>
              <a:t>deojuegos</a:t>
            </a:r>
            <a:r>
              <a:rPr kumimoji="0" lang="es-ES" sz="3200" b="0" i="1" u="none" strike="noStrike" cap="none" normalizeH="0" baseline="0" dirty="0" smtClean="0">
                <a:ln>
                  <a:noFill/>
                </a:ln>
                <a:solidFill>
                  <a:schemeClr val="tx1"/>
                </a:solidFill>
                <a:effectLst/>
                <a:latin typeface="Arial" pitchFamily="34" charset="0"/>
                <a:ea typeface="Calibri" pitchFamily="34" charset="0"/>
                <a:cs typeface="Arial" pitchFamily="34" charset="0"/>
              </a:rPr>
              <a:t> que enfrentan a dilemas morales</a:t>
            </a:r>
          </a:p>
          <a:p>
            <a:pPr marL="0" marR="0" lvl="0" indent="0" algn="l" defTabSz="914400" rtl="0" eaLnBrk="0" fontAlgn="base" latinLnBrk="0" hangingPunct="0">
              <a:lnSpc>
                <a:spcPct val="100000"/>
              </a:lnSpc>
              <a:spcBef>
                <a:spcPct val="0"/>
              </a:spcBef>
              <a:spcAft>
                <a:spcPct val="0"/>
              </a:spcAft>
              <a:buClrTx/>
              <a:buSzTx/>
              <a:tabLst/>
            </a:pPr>
            <a:r>
              <a:rPr lang="es-ES" sz="3200" i="1" dirty="0" smtClean="0">
                <a:latin typeface="Arial" pitchFamily="34" charset="0"/>
                <a:cs typeface="Arial" pitchFamily="34" charset="0"/>
              </a:rPr>
              <a:t>……..</a:t>
            </a:r>
            <a:endParaRPr kumimoji="0" lang="es-ES" sz="6000" b="0" i="1"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337713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0994" y="0"/>
            <a:ext cx="11079159" cy="1325563"/>
          </a:xfrm>
        </p:spPr>
        <p:txBody>
          <a:bodyPr/>
          <a:lstStyle/>
          <a:p>
            <a:r>
              <a:rPr lang="es-ES" dirty="0" err="1" smtClean="0"/>
              <a:t>Mirada</a:t>
            </a:r>
            <a:r>
              <a:rPr lang="es-ES" dirty="0" err="1" smtClean="0">
                <a:solidFill>
                  <a:srgbClr val="FF0000"/>
                </a:solidFill>
              </a:rPr>
              <a:t>SM</a:t>
            </a:r>
            <a:r>
              <a:rPr lang="es-ES" dirty="0" err="1" smtClean="0"/>
              <a:t>art</a:t>
            </a:r>
            <a:r>
              <a:rPr lang="es-ES" dirty="0" smtClean="0"/>
              <a:t>: Claves del éxito</a:t>
            </a:r>
            <a:endParaRPr lang="es-ES" dirty="0"/>
          </a:p>
        </p:txBody>
      </p:sp>
      <p:sp>
        <p:nvSpPr>
          <p:cNvPr id="3" name="2 Marcador de contenido"/>
          <p:cNvSpPr>
            <a:spLocks noGrp="1"/>
          </p:cNvSpPr>
          <p:nvPr>
            <p:ph idx="1"/>
          </p:nvPr>
        </p:nvSpPr>
        <p:spPr>
          <a:xfrm>
            <a:off x="0" y="1266071"/>
            <a:ext cx="12192000" cy="4351338"/>
          </a:xfrm>
        </p:spPr>
        <p:txBody>
          <a:bodyPr>
            <a:noAutofit/>
          </a:bodyPr>
          <a:lstStyle/>
          <a:p>
            <a:r>
              <a:rPr lang="es-ES" sz="3200" b="1" dirty="0" smtClean="0"/>
              <a:t>Objetivos claros</a:t>
            </a:r>
            <a:r>
              <a:rPr lang="es-ES" sz="3200" dirty="0" smtClean="0"/>
              <a:t>. No mezclar miradas. </a:t>
            </a:r>
          </a:p>
          <a:p>
            <a:r>
              <a:rPr lang="es-ES" sz="3200" b="1" dirty="0" smtClean="0"/>
              <a:t>Apoyo de la dirección</a:t>
            </a:r>
            <a:r>
              <a:rPr lang="es-ES" sz="3200" dirty="0" smtClean="0"/>
              <a:t>. (y generosidad de responsables de equipo)</a:t>
            </a:r>
          </a:p>
          <a:p>
            <a:r>
              <a:rPr lang="es-ES" sz="3200" b="1" dirty="0" smtClean="0"/>
              <a:t>Estrategia de despliegue</a:t>
            </a:r>
            <a:r>
              <a:rPr lang="es-ES" sz="3200" dirty="0" smtClean="0"/>
              <a:t>: Grupo de impulsores + invitación</a:t>
            </a:r>
          </a:p>
          <a:p>
            <a:r>
              <a:rPr lang="es-ES" sz="3200" b="1" dirty="0" smtClean="0"/>
              <a:t>Cuidar bien la organización y diseño</a:t>
            </a:r>
            <a:r>
              <a:rPr lang="es-ES" sz="3200" dirty="0" smtClean="0"/>
              <a:t>. </a:t>
            </a:r>
            <a:r>
              <a:rPr lang="es-ES" sz="3200" dirty="0" smtClean="0">
                <a:solidFill>
                  <a:srgbClr val="FF0000"/>
                </a:solidFill>
              </a:rPr>
              <a:t>Grupos</a:t>
            </a:r>
            <a:r>
              <a:rPr lang="es-ES" sz="3200" dirty="0" smtClean="0"/>
              <a:t>, código ético, buenas P.</a:t>
            </a:r>
          </a:p>
          <a:p>
            <a:r>
              <a:rPr lang="es-ES" sz="3200" b="1" dirty="0" smtClean="0"/>
              <a:t>Impuso y dinamización. </a:t>
            </a:r>
            <a:r>
              <a:rPr lang="es-ES" sz="3200" dirty="0" smtClean="0"/>
              <a:t>La red sola no funciona.</a:t>
            </a:r>
          </a:p>
          <a:p>
            <a:r>
              <a:rPr lang="es-ES" sz="3200" b="1" dirty="0" smtClean="0"/>
              <a:t>Cuidar el la aportación de valor</a:t>
            </a:r>
            <a:r>
              <a:rPr lang="es-ES" sz="3200" dirty="0" smtClean="0"/>
              <a:t>. Esto no es el </a:t>
            </a:r>
            <a:r>
              <a:rPr lang="es-ES" sz="3200" dirty="0" err="1" smtClean="0"/>
              <a:t>facebook</a:t>
            </a:r>
            <a:r>
              <a:rPr lang="es-ES" sz="3200" dirty="0" smtClean="0"/>
              <a:t> corporativo</a:t>
            </a:r>
          </a:p>
          <a:p>
            <a:r>
              <a:rPr lang="es-ES" sz="3200" b="1" dirty="0" smtClean="0"/>
              <a:t>Canalizar la creatividad e ideas</a:t>
            </a:r>
            <a:r>
              <a:rPr lang="es-ES" sz="3200" dirty="0" smtClean="0"/>
              <a:t>. Ciclo de la innovación</a:t>
            </a:r>
          </a:p>
          <a:p>
            <a:r>
              <a:rPr lang="es-ES" sz="3200" dirty="0" smtClean="0"/>
              <a:t> </a:t>
            </a:r>
            <a:r>
              <a:rPr lang="es-ES" sz="3200" b="1" dirty="0" smtClean="0"/>
              <a:t>Apalancarse en las opciones de la herramienta</a:t>
            </a:r>
            <a:r>
              <a:rPr lang="es-ES" sz="3200" dirty="0" smtClean="0"/>
              <a:t>.</a:t>
            </a:r>
          </a:p>
          <a:p>
            <a:r>
              <a:rPr lang="es-ES" sz="3200" b="1" dirty="0" smtClean="0"/>
              <a:t>Apoyo de los expertos</a:t>
            </a:r>
            <a:r>
              <a:rPr lang="es-ES" sz="3200" dirty="0" smtClean="0"/>
              <a:t>. </a:t>
            </a:r>
          </a:p>
          <a:p>
            <a:endParaRPr lang="es-ES" sz="3200" dirty="0" smtClean="0"/>
          </a:p>
          <a:p>
            <a:endParaRPr lang="es-ES" sz="3200" dirty="0"/>
          </a:p>
        </p:txBody>
      </p:sp>
      <p:pic>
        <p:nvPicPr>
          <p:cNvPr id="4" name="Picture 2"/>
          <p:cNvPicPr>
            <a:picLocks noChangeAspect="1" noChangeArrowheads="1"/>
          </p:cNvPicPr>
          <p:nvPr/>
        </p:nvPicPr>
        <p:blipFill>
          <a:blip r:embed="rId2"/>
          <a:srcRect/>
          <a:stretch>
            <a:fillRect/>
          </a:stretch>
        </p:blipFill>
        <p:spPr bwMode="auto">
          <a:xfrm>
            <a:off x="5839962" y="163773"/>
            <a:ext cx="6352038" cy="6499760"/>
          </a:xfrm>
          <a:prstGeom prst="rect">
            <a:avLst/>
          </a:prstGeom>
          <a:noFill/>
          <a:ln w="9525">
            <a:noFill/>
            <a:miter lim="800000"/>
            <a:headEnd/>
            <a:tailEnd/>
          </a:ln>
          <a:effectLst/>
        </p:spPr>
      </p:pic>
    </p:spTree>
    <p:extLst>
      <p:ext uri="{BB962C8B-B14F-4D97-AF65-F5344CB8AC3E}">
        <p14:creationId xmlns:p14="http://schemas.microsoft.com/office/powerpoint/2010/main" val="49587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Yammer</a:t>
            </a:r>
            <a:r>
              <a:rPr lang="es-ES" dirty="0" smtClean="0"/>
              <a:t> y la innovación en Marketing</a:t>
            </a:r>
            <a:br>
              <a:rPr lang="es-ES" dirty="0" smtClean="0"/>
            </a:br>
            <a:r>
              <a:rPr lang="es-ES" dirty="0" smtClean="0"/>
              <a:t>Caso de Éxito</a:t>
            </a:r>
            <a:br>
              <a:rPr lang="es-ES" dirty="0" smtClean="0"/>
            </a:br>
            <a:r>
              <a:rPr lang="es-ES" dirty="0" smtClean="0"/>
              <a:t>Grupo SM </a:t>
            </a:r>
            <a:r>
              <a:rPr lang="es-ES" smtClean="0"/>
              <a:t>- </a:t>
            </a:r>
            <a:r>
              <a:rPr lang="es-ES" smtClean="0"/>
              <a:t>ENCAMINA</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a:srcRect t="8305" r="5050"/>
          <a:stretch>
            <a:fillRect/>
          </a:stretch>
        </p:blipFill>
        <p:spPr bwMode="auto">
          <a:xfrm>
            <a:off x="3383228" y="109184"/>
            <a:ext cx="7698754" cy="6860796"/>
          </a:xfrm>
          <a:prstGeom prst="rect">
            <a:avLst/>
          </a:prstGeom>
          <a:noFill/>
          <a:ln w="9525">
            <a:noFill/>
            <a:miter lim="800000"/>
            <a:headEnd/>
            <a:tailEnd/>
          </a:ln>
          <a:effectLst/>
        </p:spPr>
      </p:pic>
      <p:sp>
        <p:nvSpPr>
          <p:cNvPr id="6" name="5 CuadroTexto"/>
          <p:cNvSpPr txBox="1"/>
          <p:nvPr/>
        </p:nvSpPr>
        <p:spPr>
          <a:xfrm>
            <a:off x="0" y="1619254"/>
            <a:ext cx="3374379" cy="5262979"/>
          </a:xfrm>
          <a:prstGeom prst="rect">
            <a:avLst/>
          </a:prstGeom>
          <a:noFill/>
        </p:spPr>
        <p:txBody>
          <a:bodyPr wrap="square" rtlCol="0">
            <a:spAutoFit/>
          </a:bodyPr>
          <a:lstStyle/>
          <a:p>
            <a:pPr>
              <a:buFont typeface="Arial" pitchFamily="34" charset="0"/>
              <a:buChar char="•"/>
            </a:pPr>
            <a:r>
              <a:rPr lang="es-ES" sz="2800" i="1" dirty="0" smtClean="0"/>
              <a:t>Grupos</a:t>
            </a:r>
          </a:p>
          <a:p>
            <a:endParaRPr lang="es-ES" sz="2800" i="1" dirty="0" smtClean="0"/>
          </a:p>
          <a:p>
            <a:pPr>
              <a:buFont typeface="Arial" pitchFamily="34" charset="0"/>
              <a:buChar char="•"/>
            </a:pPr>
            <a:r>
              <a:rPr lang="es-ES" sz="2800" i="1" dirty="0" smtClean="0"/>
              <a:t>Bien pensados</a:t>
            </a:r>
          </a:p>
          <a:p>
            <a:pPr>
              <a:buFont typeface="Arial" pitchFamily="34" charset="0"/>
              <a:buChar char="•"/>
            </a:pPr>
            <a:endParaRPr lang="es-ES" sz="2800" i="1" dirty="0" smtClean="0"/>
          </a:p>
          <a:p>
            <a:pPr>
              <a:buFont typeface="Arial" pitchFamily="34" charset="0"/>
              <a:buChar char="•"/>
            </a:pPr>
            <a:r>
              <a:rPr lang="es-ES" sz="2800" i="1" dirty="0" smtClean="0"/>
              <a:t>Iconografía cuidada</a:t>
            </a:r>
          </a:p>
          <a:p>
            <a:pPr>
              <a:buFont typeface="Arial" pitchFamily="34" charset="0"/>
              <a:buChar char="•"/>
            </a:pPr>
            <a:endParaRPr lang="es-ES" sz="2800" i="1" dirty="0" smtClean="0"/>
          </a:p>
          <a:p>
            <a:pPr>
              <a:buFont typeface="Arial" pitchFamily="34" charset="0"/>
              <a:buChar char="•"/>
            </a:pPr>
            <a:r>
              <a:rPr lang="es-ES" sz="2800" i="1" dirty="0" smtClean="0"/>
              <a:t>Responsable grupo</a:t>
            </a:r>
          </a:p>
          <a:p>
            <a:pPr>
              <a:buFont typeface="Arial" pitchFamily="34" charset="0"/>
              <a:buChar char="•"/>
            </a:pPr>
            <a:endParaRPr lang="es-ES" sz="2800" i="1" dirty="0" smtClean="0"/>
          </a:p>
          <a:p>
            <a:pPr>
              <a:buFont typeface="Arial" pitchFamily="34" charset="0"/>
              <a:buChar char="•"/>
            </a:pPr>
            <a:r>
              <a:rPr lang="es-ES" sz="2800" i="1" dirty="0" smtClean="0"/>
              <a:t>Resumen de la semana</a:t>
            </a:r>
          </a:p>
          <a:p>
            <a:pPr>
              <a:buFont typeface="Arial" pitchFamily="34" charset="0"/>
              <a:buChar char="•"/>
            </a:pPr>
            <a:endParaRPr lang="es-ES" sz="2800" i="1" dirty="0" smtClean="0"/>
          </a:p>
          <a:p>
            <a:pPr>
              <a:buFont typeface="Arial" pitchFamily="34" charset="0"/>
              <a:buChar char="•"/>
            </a:pPr>
            <a:r>
              <a:rPr lang="es-ES" sz="2800" i="1" dirty="0" smtClean="0"/>
              <a:t>Dinamización</a:t>
            </a:r>
            <a:endParaRPr lang="es-ES" sz="2800" i="1" dirty="0"/>
          </a:p>
        </p:txBody>
      </p:sp>
      <p:pic>
        <p:nvPicPr>
          <p:cNvPr id="5" name="Picture 2" descr="MiradaSMart"/>
          <p:cNvPicPr>
            <a:picLocks noChangeAspect="1" noChangeArrowheads="1"/>
          </p:cNvPicPr>
          <p:nvPr/>
        </p:nvPicPr>
        <p:blipFill>
          <a:blip r:embed="rId3"/>
          <a:srcRect/>
          <a:stretch>
            <a:fillRect/>
          </a:stretch>
        </p:blipFill>
        <p:spPr bwMode="auto">
          <a:xfrm>
            <a:off x="218364" y="300668"/>
            <a:ext cx="2272437" cy="586437"/>
          </a:xfrm>
          <a:prstGeom prst="rect">
            <a:avLst/>
          </a:prstGeom>
          <a:noFill/>
        </p:spPr>
      </p:pic>
    </p:spTree>
    <p:extLst>
      <p:ext uri="{BB962C8B-B14F-4D97-AF65-F5344CB8AC3E}">
        <p14:creationId xmlns:p14="http://schemas.microsoft.com/office/powerpoint/2010/main" val="6865308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Mirada</a:t>
            </a:r>
            <a:r>
              <a:rPr lang="es-ES" dirty="0" err="1" smtClean="0">
                <a:solidFill>
                  <a:srgbClr val="FF0000"/>
                </a:solidFill>
              </a:rPr>
              <a:t>SM</a:t>
            </a:r>
            <a:r>
              <a:rPr lang="es-ES" dirty="0" err="1" smtClean="0"/>
              <a:t>art</a:t>
            </a:r>
            <a:r>
              <a:rPr lang="es-ES" dirty="0" smtClean="0"/>
              <a:t>: Retos en curso</a:t>
            </a:r>
            <a:endParaRPr lang="es-ES" dirty="0"/>
          </a:p>
        </p:txBody>
      </p:sp>
      <p:sp>
        <p:nvSpPr>
          <p:cNvPr id="3" name="2 Marcador de contenido"/>
          <p:cNvSpPr>
            <a:spLocks noGrp="1"/>
          </p:cNvSpPr>
          <p:nvPr>
            <p:ph idx="1"/>
          </p:nvPr>
        </p:nvSpPr>
        <p:spPr>
          <a:xfrm>
            <a:off x="274641" y="1825625"/>
            <a:ext cx="11917359" cy="2459772"/>
          </a:xfrm>
        </p:spPr>
        <p:txBody>
          <a:bodyPr>
            <a:noAutofit/>
          </a:bodyPr>
          <a:lstStyle/>
          <a:p>
            <a:r>
              <a:rPr lang="es-ES" sz="4000" dirty="0" smtClean="0"/>
              <a:t>Implementar el </a:t>
            </a:r>
            <a:r>
              <a:rPr lang="es-ES" sz="4000" b="1" dirty="0" smtClean="0"/>
              <a:t>ciclo de innovación</a:t>
            </a:r>
          </a:p>
          <a:p>
            <a:r>
              <a:rPr lang="es-ES" sz="4000" dirty="0" smtClean="0"/>
              <a:t>Extensión de la red a América</a:t>
            </a:r>
          </a:p>
          <a:p>
            <a:r>
              <a:rPr lang="es-ES" sz="4000" dirty="0" smtClean="0"/>
              <a:t>Difusión de actividad mediante boletines resumen. </a:t>
            </a:r>
          </a:p>
          <a:p>
            <a:r>
              <a:rPr lang="es-ES" sz="4000" dirty="0" smtClean="0"/>
              <a:t>Que la gente se “empape” en las discusiones. </a:t>
            </a:r>
          </a:p>
          <a:p>
            <a:endParaRPr lang="es-ES" sz="4000" dirty="0"/>
          </a:p>
        </p:txBody>
      </p:sp>
    </p:spTree>
    <p:extLst>
      <p:ext uri="{BB962C8B-B14F-4D97-AF65-F5344CB8AC3E}">
        <p14:creationId xmlns:p14="http://schemas.microsoft.com/office/powerpoint/2010/main" val="16313617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11079159" cy="1325563"/>
          </a:xfrm>
        </p:spPr>
        <p:txBody>
          <a:bodyPr/>
          <a:lstStyle/>
          <a:p>
            <a:r>
              <a:rPr lang="es-ES" dirty="0" smtClean="0"/>
              <a:t>Ciclo de innovación</a:t>
            </a:r>
            <a:endParaRPr lang="es-ES" dirty="0"/>
          </a:p>
        </p:txBody>
      </p:sp>
      <p:pic>
        <p:nvPicPr>
          <p:cNvPr id="58372" name="Picture 4"/>
          <p:cNvPicPr>
            <a:picLocks noChangeAspect="1" noChangeArrowheads="1"/>
          </p:cNvPicPr>
          <p:nvPr/>
        </p:nvPicPr>
        <p:blipFill>
          <a:blip r:embed="rId2"/>
          <a:srcRect r="655"/>
          <a:stretch>
            <a:fillRect/>
          </a:stretch>
        </p:blipFill>
        <p:spPr bwMode="auto">
          <a:xfrm>
            <a:off x="0" y="1385467"/>
            <a:ext cx="12180812" cy="5438419"/>
          </a:xfrm>
          <a:prstGeom prst="rect">
            <a:avLst/>
          </a:prstGeom>
          <a:noFill/>
          <a:ln w="9525">
            <a:noFill/>
            <a:miter lim="800000"/>
            <a:headEnd/>
            <a:tailEnd/>
          </a:ln>
          <a:effectLst/>
        </p:spPr>
      </p:pic>
    </p:spTree>
    <p:extLst>
      <p:ext uri="{BB962C8B-B14F-4D97-AF65-F5344CB8AC3E}">
        <p14:creationId xmlns:p14="http://schemas.microsoft.com/office/powerpoint/2010/main" val="33452089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11079159" cy="1325563"/>
          </a:xfrm>
        </p:spPr>
        <p:txBody>
          <a:bodyPr/>
          <a:lstStyle/>
          <a:p>
            <a:r>
              <a:rPr lang="es-ES" dirty="0" smtClean="0"/>
              <a:t>Ciclo de innovación</a:t>
            </a:r>
            <a:endParaRPr lang="es-ES" dirty="0"/>
          </a:p>
        </p:txBody>
      </p:sp>
      <p:pic>
        <p:nvPicPr>
          <p:cNvPr id="59394" name="Picture 2"/>
          <p:cNvPicPr>
            <a:picLocks noChangeAspect="1" noChangeArrowheads="1"/>
          </p:cNvPicPr>
          <p:nvPr/>
        </p:nvPicPr>
        <p:blipFill>
          <a:blip r:embed="rId2"/>
          <a:srcRect/>
          <a:stretch>
            <a:fillRect/>
          </a:stretch>
        </p:blipFill>
        <p:spPr bwMode="auto">
          <a:xfrm>
            <a:off x="0" y="1835411"/>
            <a:ext cx="12151425" cy="5022589"/>
          </a:xfrm>
          <a:prstGeom prst="rect">
            <a:avLst/>
          </a:prstGeom>
          <a:noFill/>
          <a:ln w="9525">
            <a:noFill/>
            <a:miter lim="800000"/>
            <a:headEnd/>
            <a:tailEnd/>
          </a:ln>
          <a:effectLst/>
        </p:spPr>
      </p:pic>
    </p:spTree>
    <p:extLst>
      <p:ext uri="{BB962C8B-B14F-4D97-AF65-F5344CB8AC3E}">
        <p14:creationId xmlns:p14="http://schemas.microsoft.com/office/powerpoint/2010/main" val="41951867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sz="2800" dirty="0" smtClean="0"/>
              <a:t>Para terminar,</a:t>
            </a:r>
            <a:br>
              <a:rPr lang="es-ES" sz="2800" dirty="0" smtClean="0"/>
            </a:br>
            <a:r>
              <a:rPr lang="es-ES" sz="2800" dirty="0"/>
              <a:t/>
            </a:r>
            <a:br>
              <a:rPr lang="es-ES" sz="2800" dirty="0"/>
            </a:br>
            <a:r>
              <a:rPr lang="es-ES" sz="2800" dirty="0" smtClean="0"/>
              <a:t/>
            </a:r>
            <a:br>
              <a:rPr lang="es-ES" sz="2800" dirty="0" smtClean="0"/>
            </a:br>
            <a:r>
              <a:rPr lang="es-ES" dirty="0" smtClean="0"/>
              <a:t/>
            </a:r>
            <a:br>
              <a:rPr lang="es-ES" dirty="0" smtClean="0"/>
            </a:br>
            <a:r>
              <a:rPr lang="es-ES" dirty="0" smtClean="0"/>
              <a:t>Lo que no debes hacer….</a:t>
            </a:r>
            <a:endParaRPr lang="es-ES" dirty="0"/>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43" r="16643"/>
          <a:stretch>
            <a:fillRect/>
          </a:stretch>
        </p:blipFill>
        <p:spPr/>
      </p:pic>
    </p:spTree>
    <p:extLst>
      <p:ext uri="{BB962C8B-B14F-4D97-AF65-F5344CB8AC3E}">
        <p14:creationId xmlns:p14="http://schemas.microsoft.com/office/powerpoint/2010/main" val="14053024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p:cNvPicPr>
          <p:nvPr/>
        </p:nvPicPr>
        <p:blipFill>
          <a:blip r:embed="rId2">
            <a:extLst>
              <a:ext uri="{28A0092B-C50C-407E-A947-70E740481C1C}">
                <a14:useLocalDpi xmlns:a14="http://schemas.microsoft.com/office/drawing/2010/main" val="0"/>
              </a:ext>
            </a:extLst>
          </a:blip>
          <a:stretch>
            <a:fillRect/>
          </a:stretch>
        </p:blipFill>
        <p:spPr>
          <a:xfrm>
            <a:off x="9688369" y="3275905"/>
            <a:ext cx="2340000" cy="2340000"/>
          </a:xfrm>
          <a:prstGeom prst="rect">
            <a:avLst/>
          </a:prstGeom>
        </p:spPr>
      </p:pic>
      <p:pic>
        <p:nvPicPr>
          <p:cNvPr id="28" name="Picture 27"/>
          <p:cNvPicPr>
            <a:picLocks/>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2521315" y="3288800"/>
            <a:ext cx="2340000" cy="2340000"/>
          </a:xfrm>
          <a:prstGeom prst="rect">
            <a:avLst/>
          </a:prstGeom>
        </p:spPr>
      </p:pic>
      <p:pic>
        <p:nvPicPr>
          <p:cNvPr id="29" name="Picture 28"/>
          <p:cNvPicPr>
            <a:picLocks/>
          </p:cNvPicPr>
          <p:nvPr/>
        </p:nvPicPr>
        <p:blipFill rotWithShape="1">
          <a:blip r:embed="rId4" cstate="print">
            <a:extLst>
              <a:ext uri="{28A0092B-C50C-407E-A947-70E740481C1C}">
                <a14:useLocalDpi xmlns:a14="http://schemas.microsoft.com/office/drawing/2010/main" val="0"/>
              </a:ext>
            </a:extLst>
          </a:blip>
          <a:srcRect/>
          <a:stretch/>
        </p:blipFill>
        <p:spPr>
          <a:xfrm>
            <a:off x="4910333" y="3285104"/>
            <a:ext cx="2340000" cy="2340000"/>
          </a:xfrm>
          <a:prstGeom prst="rect">
            <a:avLst/>
          </a:prstGeom>
        </p:spPr>
      </p:pic>
      <p:pic>
        <p:nvPicPr>
          <p:cNvPr id="30" name="Picture 29"/>
          <p:cNvPicPr>
            <a:picLocks/>
          </p:cNvPicPr>
          <p:nvPr/>
        </p:nvPicPr>
        <p:blipFill rotWithShape="1">
          <a:blip r:embed="rId5" cstate="print">
            <a:extLst>
              <a:ext uri="{28A0092B-C50C-407E-A947-70E740481C1C}">
                <a14:useLocalDpi xmlns:a14="http://schemas.microsoft.com/office/drawing/2010/main" val="0"/>
              </a:ext>
            </a:extLst>
          </a:blip>
          <a:srcRect/>
          <a:stretch/>
        </p:blipFill>
        <p:spPr>
          <a:xfrm>
            <a:off x="7299351" y="3289436"/>
            <a:ext cx="2340000" cy="2340000"/>
          </a:xfrm>
          <a:prstGeom prst="rect">
            <a:avLst/>
          </a:prstGeom>
        </p:spPr>
      </p:pic>
      <p:pic>
        <p:nvPicPr>
          <p:cNvPr id="31" name="Picture 30"/>
          <p:cNvPicPr>
            <a:picLocks/>
          </p:cNvPicPr>
          <p:nvPr/>
        </p:nvPicPr>
        <p:blipFill rotWithShape="1">
          <a:blip r:embed="rId6" cstate="print">
            <a:extLst>
              <a:ext uri="{28A0092B-C50C-407E-A947-70E740481C1C}">
                <a14:useLocalDpi xmlns:a14="http://schemas.microsoft.com/office/drawing/2010/main" val="0"/>
              </a:ext>
            </a:extLst>
          </a:blip>
          <a:srcRect/>
          <a:stretch/>
        </p:blipFill>
        <p:spPr>
          <a:xfrm>
            <a:off x="132297" y="3288800"/>
            <a:ext cx="2340000" cy="2340000"/>
          </a:xfrm>
          <a:prstGeom prst="rect">
            <a:avLst/>
          </a:prstGeom>
        </p:spPr>
      </p:pic>
      <p:pic>
        <p:nvPicPr>
          <p:cNvPr id="32" name="Picture 31"/>
          <p:cNvPicPr>
            <a:picLocks/>
          </p:cNvPicPr>
          <p:nvPr/>
        </p:nvPicPr>
        <p:blipFill>
          <a:blip r:embed="rId7">
            <a:extLst>
              <a:ext uri="{28A0092B-C50C-407E-A947-70E740481C1C}">
                <a14:useLocalDpi xmlns:a14="http://schemas.microsoft.com/office/drawing/2010/main" val="0"/>
              </a:ext>
            </a:extLst>
          </a:blip>
          <a:stretch>
            <a:fillRect/>
          </a:stretch>
        </p:blipFill>
        <p:spPr>
          <a:xfrm>
            <a:off x="9688369" y="708072"/>
            <a:ext cx="2340000" cy="2340000"/>
          </a:xfrm>
          <a:prstGeom prst="rect">
            <a:avLst/>
          </a:prstGeom>
        </p:spPr>
      </p:pic>
      <p:pic>
        <p:nvPicPr>
          <p:cNvPr id="33" name="Picture 32"/>
          <p:cNvPicPr>
            <a:picLocks/>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99351" y="708072"/>
            <a:ext cx="2340000" cy="2340000"/>
          </a:xfrm>
          <a:prstGeom prst="rect">
            <a:avLst/>
          </a:prstGeom>
        </p:spPr>
      </p:pic>
      <p:pic>
        <p:nvPicPr>
          <p:cNvPr id="34" name="Picture 33"/>
          <p:cNvPicPr>
            <a:picLocks/>
          </p:cNvPicPr>
          <p:nvPr/>
        </p:nvPicPr>
        <p:blipFill rotWithShape="1">
          <a:blip r:embed="rId9" cstate="print">
            <a:extLst>
              <a:ext uri="{28A0092B-C50C-407E-A947-70E740481C1C}">
                <a14:useLocalDpi xmlns:a14="http://schemas.microsoft.com/office/drawing/2010/main" val="0"/>
              </a:ext>
            </a:extLst>
          </a:blip>
          <a:srcRect l="10410" r="13565"/>
          <a:stretch/>
        </p:blipFill>
        <p:spPr>
          <a:xfrm>
            <a:off x="4910333" y="711038"/>
            <a:ext cx="2340000" cy="2340000"/>
          </a:xfrm>
          <a:prstGeom prst="rect">
            <a:avLst/>
          </a:prstGeom>
        </p:spPr>
      </p:pic>
      <p:pic>
        <p:nvPicPr>
          <p:cNvPr id="35" name="Picture 34"/>
          <p:cNvPicPr>
            <a:picLocks/>
          </p:cNvPicPr>
          <p:nvPr/>
        </p:nvPicPr>
        <p:blipFill rotWithShape="1">
          <a:blip r:embed="rId10" cstate="print">
            <a:extLst>
              <a:ext uri="{28A0092B-C50C-407E-A947-70E740481C1C}">
                <a14:useLocalDpi xmlns:a14="http://schemas.microsoft.com/office/drawing/2010/main" val="0"/>
              </a:ext>
            </a:extLst>
          </a:blip>
          <a:srcRect/>
          <a:stretch/>
        </p:blipFill>
        <p:spPr>
          <a:xfrm>
            <a:off x="2521315" y="708508"/>
            <a:ext cx="2340000" cy="2340000"/>
          </a:xfrm>
          <a:prstGeom prst="rect">
            <a:avLst/>
          </a:prstGeom>
        </p:spPr>
      </p:pic>
      <p:pic>
        <p:nvPicPr>
          <p:cNvPr id="36" name="Picture 35"/>
          <p:cNvPicPr>
            <a:picLocks/>
          </p:cNvPicPr>
          <p:nvPr/>
        </p:nvPicPr>
        <p:blipFill rotWithShape="1">
          <a:blip r:embed="rId11" cstate="print">
            <a:extLst>
              <a:ext uri="{28A0092B-C50C-407E-A947-70E740481C1C}">
                <a14:useLocalDpi xmlns:a14="http://schemas.microsoft.com/office/drawing/2010/main" val="0"/>
              </a:ext>
            </a:extLst>
          </a:blip>
          <a:srcRect/>
          <a:stretch/>
        </p:blipFill>
        <p:spPr>
          <a:xfrm>
            <a:off x="132297" y="708508"/>
            <a:ext cx="2340000" cy="2340000"/>
          </a:xfrm>
          <a:prstGeom prst="rect">
            <a:avLst/>
          </a:prstGeom>
        </p:spPr>
      </p:pic>
      <p:grpSp>
        <p:nvGrpSpPr>
          <p:cNvPr id="37" name="Group 36"/>
          <p:cNvGrpSpPr/>
          <p:nvPr/>
        </p:nvGrpSpPr>
        <p:grpSpPr>
          <a:xfrm>
            <a:off x="132297" y="2328072"/>
            <a:ext cx="11896072" cy="3301364"/>
            <a:chOff x="170397" y="2661447"/>
            <a:chExt cx="11896072" cy="3301364"/>
          </a:xfrm>
        </p:grpSpPr>
        <p:sp>
          <p:nvSpPr>
            <p:cNvPr id="38" name="Rectangle 37"/>
            <p:cNvSpPr>
              <a:spLocks/>
            </p:cNvSpPr>
            <p:nvPr/>
          </p:nvSpPr>
          <p:spPr bwMode="auto">
            <a:xfrm>
              <a:off x="2559415" y="2661883"/>
              <a:ext cx="2340000" cy="720000"/>
            </a:xfrm>
            <a:prstGeom prst="rect">
              <a:avLst/>
            </a:prstGeom>
            <a:solidFill>
              <a:schemeClr val="accent6">
                <a:lumMod val="60000"/>
                <a:lumOff val="4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Saturar con tu verborrea</a:t>
              </a:r>
            </a:p>
          </p:txBody>
        </p:sp>
        <p:sp>
          <p:nvSpPr>
            <p:cNvPr id="39" name="Rectangle 38"/>
            <p:cNvSpPr>
              <a:spLocks/>
            </p:cNvSpPr>
            <p:nvPr/>
          </p:nvSpPr>
          <p:spPr bwMode="auto">
            <a:xfrm>
              <a:off x="170397" y="2661883"/>
              <a:ext cx="2340000" cy="720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Reprimir el mal uso</a:t>
              </a:r>
            </a:p>
          </p:txBody>
        </p:sp>
        <p:sp>
          <p:nvSpPr>
            <p:cNvPr id="40" name="Rectangle 39"/>
            <p:cNvSpPr>
              <a:spLocks/>
            </p:cNvSpPr>
            <p:nvPr/>
          </p:nvSpPr>
          <p:spPr bwMode="auto">
            <a:xfrm>
              <a:off x="4948433" y="2664413"/>
              <a:ext cx="2340000" cy="720000"/>
            </a:xfrm>
            <a:prstGeom prst="rect">
              <a:avLst/>
            </a:prstGeom>
            <a:solidFill>
              <a:schemeClr val="accent3">
                <a:lumMod val="60000"/>
                <a:lumOff val="4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tx1">
                      <a:lumMod val="75000"/>
                      <a:lumOff val="25000"/>
                    </a:schemeClr>
                  </a:solidFill>
                  <a:effectLst>
                    <a:outerShdw blurRad="38100" dist="19050" dir="2700000" algn="tl" rotWithShape="0">
                      <a:schemeClr val="dk1">
                        <a:alpha val="40000"/>
                      </a:schemeClr>
                    </a:outerShdw>
                  </a:effectLst>
                  <a:ea typeface="Segoe UI" pitchFamily="34" charset="0"/>
                  <a:cs typeface="Segoe UI" pitchFamily="34" charset="0"/>
                </a:rPr>
                <a:t>Creer que te escuchan</a:t>
              </a:r>
            </a:p>
          </p:txBody>
        </p:sp>
        <p:sp>
          <p:nvSpPr>
            <p:cNvPr id="41" name="Rectangle 40"/>
            <p:cNvSpPr>
              <a:spLocks/>
            </p:cNvSpPr>
            <p:nvPr/>
          </p:nvSpPr>
          <p:spPr bwMode="auto">
            <a:xfrm>
              <a:off x="7337451" y="2661447"/>
              <a:ext cx="2340000" cy="720000"/>
            </a:xfrm>
            <a:prstGeom prst="rect">
              <a:avLst/>
            </a:prstGeom>
            <a:solidFill>
              <a:schemeClr val="accent4">
                <a:lumMod val="60000"/>
                <a:lumOff val="4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tx1">
                      <a:lumMod val="75000"/>
                      <a:lumOff val="25000"/>
                    </a:schemeClr>
                  </a:solidFill>
                  <a:effectLst>
                    <a:outerShdw blurRad="38100" dist="19050" dir="2700000" algn="tl" rotWithShape="0">
                      <a:schemeClr val="dk1">
                        <a:alpha val="40000"/>
                      </a:schemeClr>
                    </a:outerShdw>
                  </a:effectLst>
                  <a:ea typeface="Segoe UI" pitchFamily="34" charset="0"/>
                  <a:cs typeface="Segoe UI" pitchFamily="34" charset="0"/>
                </a:rPr>
                <a:t>Olvidarte de él</a:t>
              </a:r>
            </a:p>
          </p:txBody>
        </p:sp>
        <p:sp>
          <p:nvSpPr>
            <p:cNvPr id="42" name="Rectangle 41"/>
            <p:cNvSpPr>
              <a:spLocks/>
            </p:cNvSpPr>
            <p:nvPr/>
          </p:nvSpPr>
          <p:spPr bwMode="auto">
            <a:xfrm>
              <a:off x="9726469" y="2661447"/>
              <a:ext cx="2340000" cy="720000"/>
            </a:xfrm>
            <a:prstGeom prst="rect">
              <a:avLst/>
            </a:prstGeom>
            <a:solidFill>
              <a:schemeClr val="accent5">
                <a:lumMod val="60000"/>
                <a:lumOff val="4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Quejarte si te responden</a:t>
              </a:r>
            </a:p>
          </p:txBody>
        </p:sp>
        <p:sp>
          <p:nvSpPr>
            <p:cNvPr id="43" name="Rectangle 42"/>
            <p:cNvSpPr>
              <a:spLocks/>
            </p:cNvSpPr>
            <p:nvPr/>
          </p:nvSpPr>
          <p:spPr bwMode="auto">
            <a:xfrm>
              <a:off x="170397" y="5242175"/>
              <a:ext cx="2340000" cy="720000"/>
            </a:xfrm>
            <a:prstGeom prst="rect">
              <a:avLst/>
            </a:prstGeom>
            <a:solidFill>
              <a:schemeClr val="accent3">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Ser quien no eres fuera</a:t>
              </a:r>
            </a:p>
          </p:txBody>
        </p:sp>
        <p:sp>
          <p:nvSpPr>
            <p:cNvPr id="44" name="Rectangle 43"/>
            <p:cNvSpPr>
              <a:spLocks/>
            </p:cNvSpPr>
            <p:nvPr/>
          </p:nvSpPr>
          <p:spPr bwMode="auto">
            <a:xfrm>
              <a:off x="2559415" y="5242175"/>
              <a:ext cx="2340000" cy="720000"/>
            </a:xfrm>
            <a:prstGeom prst="rect">
              <a:avLst/>
            </a:prstGeom>
            <a:solidFill>
              <a:srgbClr val="00B05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Intrascendente</a:t>
              </a:r>
            </a:p>
            <a:p>
              <a:pPr algn="ctr" defTabSz="914099" fontAlgn="base">
                <a:spcBef>
                  <a:spcPct val="0"/>
                </a:spcBef>
                <a:spcAft>
                  <a:spcPct val="0"/>
                </a:spcAft>
              </a:pPr>
              <a:r>
                <a:rPr lang="es-ES" sz="16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(será mejor callarse?)</a:t>
              </a:r>
            </a:p>
          </p:txBody>
        </p:sp>
        <p:sp>
          <p:nvSpPr>
            <p:cNvPr id="45" name="Rectangle 44"/>
            <p:cNvSpPr>
              <a:spLocks/>
            </p:cNvSpPr>
            <p:nvPr/>
          </p:nvSpPr>
          <p:spPr bwMode="auto">
            <a:xfrm>
              <a:off x="4948433" y="5242175"/>
              <a:ext cx="2340000" cy="720000"/>
            </a:xfrm>
            <a:prstGeom prst="rect">
              <a:avLst/>
            </a:prstGeom>
            <a:solidFill>
              <a:schemeClr val="accent5">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Olvidar que es corporativo</a:t>
              </a:r>
            </a:p>
          </p:txBody>
        </p:sp>
        <p:sp>
          <p:nvSpPr>
            <p:cNvPr id="46" name="Rectangle 45"/>
            <p:cNvSpPr>
              <a:spLocks/>
            </p:cNvSpPr>
            <p:nvPr/>
          </p:nvSpPr>
          <p:spPr bwMode="auto">
            <a:xfrm>
              <a:off x="7337451" y="5242811"/>
              <a:ext cx="2340000" cy="720000"/>
            </a:xfrm>
            <a:prstGeom prst="rect">
              <a:avLst/>
            </a:prstGeom>
            <a:solidFill>
              <a:schemeClr val="bg1">
                <a:lumMod val="7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tx1">
                      <a:lumMod val="75000"/>
                      <a:lumOff val="25000"/>
                    </a:schemeClr>
                  </a:solidFill>
                  <a:effectLst>
                    <a:outerShdw blurRad="38100" dist="19050" dir="2700000" algn="tl" rotWithShape="0">
                      <a:schemeClr val="dk1">
                        <a:alpha val="40000"/>
                      </a:schemeClr>
                    </a:outerShdw>
                  </a:effectLst>
                  <a:ea typeface="Segoe UI" pitchFamily="34" charset="0"/>
                  <a:cs typeface="Segoe UI" pitchFamily="34" charset="0"/>
                </a:rPr>
                <a:t>Asumir que es determinista </a:t>
              </a:r>
              <a:endParaRPr lang="es-ES" sz="2400" dirty="0" smtClean="0">
                <a:ln w="0"/>
                <a:solidFill>
                  <a:schemeClr val="tx1">
                    <a:lumMod val="75000"/>
                    <a:lumOff val="25000"/>
                  </a:schemeClr>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47" name="Rectangle 46"/>
            <p:cNvSpPr>
              <a:spLocks/>
            </p:cNvSpPr>
            <p:nvPr/>
          </p:nvSpPr>
          <p:spPr bwMode="auto">
            <a:xfrm>
              <a:off x="9726469" y="5238479"/>
              <a:ext cx="2340000" cy="720000"/>
            </a:xfrm>
            <a:prstGeom prst="rect">
              <a:avLst/>
            </a:prstGeom>
            <a:solidFill>
              <a:schemeClr val="bg2">
                <a:lumMod val="7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r>
                <a:rPr lang="es-ES" sz="2200" dirty="0" smtClean="0">
                  <a:ln w="0"/>
                  <a:solidFill>
                    <a:schemeClr val="bg1"/>
                  </a:solidFill>
                  <a:effectLst>
                    <a:outerShdw blurRad="38100" dist="19050" dir="2700000" algn="tl" rotWithShape="0">
                      <a:schemeClr val="dk1">
                        <a:alpha val="40000"/>
                      </a:schemeClr>
                    </a:outerShdw>
                  </a:effectLst>
                  <a:ea typeface="Segoe UI" pitchFamily="34" charset="0"/>
                  <a:cs typeface="Segoe UI" pitchFamily="34" charset="0"/>
                </a:rPr>
                <a:t>Dejarte la piel la semana 1</a:t>
              </a:r>
            </a:p>
          </p:txBody>
        </p:sp>
      </p:grpSp>
      <p:sp>
        <p:nvSpPr>
          <p:cNvPr id="48" name="Rectangle 47"/>
          <p:cNvSpPr/>
          <p:nvPr/>
        </p:nvSpPr>
        <p:spPr bwMode="auto">
          <a:xfrm>
            <a:off x="120327" y="5759921"/>
            <a:ext cx="11908042" cy="576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2200" dirty="0" smtClean="0">
                <a:gradFill>
                  <a:gsLst>
                    <a:gs pos="0">
                      <a:srgbClr val="FFFFFF"/>
                    </a:gs>
                    <a:gs pos="100000">
                      <a:srgbClr val="FFFFFF"/>
                    </a:gs>
                  </a:gsLst>
                  <a:lin ang="5400000" scaled="0"/>
                </a:gradFill>
                <a:ea typeface="Segoe UI" pitchFamily="34" charset="0"/>
                <a:cs typeface="Segoe UI" pitchFamily="34" charset="0"/>
              </a:rPr>
              <a:t>Y deja </a:t>
            </a:r>
            <a:r>
              <a:rPr lang="es-ES" sz="2200" dirty="0">
                <a:gradFill>
                  <a:gsLst>
                    <a:gs pos="0">
                      <a:srgbClr val="FFFFFF"/>
                    </a:gs>
                    <a:gs pos="100000">
                      <a:srgbClr val="FFFFFF"/>
                    </a:gs>
                  </a:gsLst>
                  <a:lin ang="5400000" scaled="0"/>
                </a:gradFill>
                <a:ea typeface="Segoe UI" pitchFamily="34" charset="0"/>
                <a:cs typeface="Segoe UI" pitchFamily="34" charset="0"/>
              </a:rPr>
              <a:t>que ENCAMINA te ayude a aprovechar Yammer como el canal corporativo </a:t>
            </a:r>
            <a:r>
              <a:rPr lang="es-ES" sz="2200" dirty="0" smtClean="0">
                <a:gradFill>
                  <a:gsLst>
                    <a:gs pos="0">
                      <a:srgbClr val="FFFFFF"/>
                    </a:gs>
                    <a:gs pos="100000">
                      <a:srgbClr val="FFFFFF"/>
                    </a:gs>
                  </a:gsLst>
                  <a:lin ang="5400000" scaled="0"/>
                </a:gradFill>
                <a:ea typeface="Segoe UI" pitchFamily="34" charset="0"/>
                <a:cs typeface="Segoe UI" pitchFamily="34" charset="0"/>
              </a:rPr>
              <a:t>que puede ser</a:t>
            </a:r>
          </a:p>
        </p:txBody>
      </p:sp>
    </p:spTree>
    <p:extLst>
      <p:ext uri="{BB962C8B-B14F-4D97-AF65-F5344CB8AC3E}">
        <p14:creationId xmlns:p14="http://schemas.microsoft.com/office/powerpoint/2010/main" val="1817245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250"/>
                                        <p:tgtEl>
                                          <p:spTgt spid="3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50"/>
                                        <p:tgtEl>
                                          <p:spTgt spid="3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50"/>
                                        <p:tgtEl>
                                          <p:spTgt spid="3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barn(inVertical)">
                                      <p:cBhvr>
                                        <p:cTn id="53" dur="500"/>
                                        <p:tgtEl>
                                          <p:spTgt spid="48"/>
                                        </p:tgtEl>
                                      </p:cBhvr>
                                    </p:animEffect>
                                  </p:childTnLst>
                                </p:cTn>
                              </p:par>
                            </p:childTnLst>
                          </p:cTn>
                        </p:par>
                        <p:par>
                          <p:cTn id="54" fill="hold">
                            <p:stCondLst>
                              <p:cond delay="500"/>
                            </p:stCondLst>
                            <p:childTnLst>
                              <p:par>
                                <p:cTn id="55" presetID="26" presetClass="emph" presetSubtype="0" fill="hold" grpId="1" nodeType="afterEffect">
                                  <p:stCondLst>
                                    <p:cond delay="0"/>
                                  </p:stCondLst>
                                  <p:childTnLst>
                                    <p:animEffect transition="out" filter="fade">
                                      <p:cBhvr>
                                        <p:cTn id="56" dur="500" tmFilter="0, 0; .2, .5; .8, .5; 1, 0"/>
                                        <p:tgtEl>
                                          <p:spTgt spid="48"/>
                                        </p:tgtEl>
                                      </p:cBhvr>
                                    </p:animEffect>
                                    <p:animScale>
                                      <p:cBhvr>
                                        <p:cTn id="57"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0807" y="2119342"/>
            <a:ext cx="8023123" cy="1687965"/>
          </a:xfrm>
        </p:spPr>
        <p:txBody>
          <a:bodyPr>
            <a:noAutofit/>
          </a:bodyPr>
          <a:lstStyle/>
          <a:p>
            <a:r>
              <a:rPr lang="en-US" sz="4400" dirty="0" smtClean="0"/>
              <a:t>Javier </a:t>
            </a:r>
            <a:r>
              <a:rPr lang="en-US" sz="4400" dirty="0" err="1" smtClean="0"/>
              <a:t>Garrido</a:t>
            </a:r>
            <a:r>
              <a:rPr lang="en-US" sz="4400" dirty="0" smtClean="0"/>
              <a:t> del </a:t>
            </a:r>
            <a:r>
              <a:rPr lang="en-US" sz="4400" dirty="0" err="1" smtClean="0"/>
              <a:t>Pino</a:t>
            </a:r>
            <a:endParaRPr lang="es-ES" sz="4400"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90809" y="1176010"/>
            <a:ext cx="1505784" cy="1505784"/>
          </a:xfrm>
        </p:spPr>
      </p:pic>
      <p:sp>
        <p:nvSpPr>
          <p:cNvPr id="11" name="Título 1"/>
          <p:cNvSpPr txBox="1">
            <a:spLocks/>
          </p:cNvSpPr>
          <p:nvPr/>
        </p:nvSpPr>
        <p:spPr>
          <a:xfrm>
            <a:off x="297425" y="-203849"/>
            <a:ext cx="8023123" cy="1687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r>
              <a:rPr lang="en-US" dirty="0" smtClean="0"/>
              <a:t>Gracias!!!</a:t>
            </a:r>
            <a:endParaRPr lang="es-ES" dirty="0"/>
          </a:p>
        </p:txBody>
      </p:sp>
      <p:pic>
        <p:nvPicPr>
          <p:cNvPr id="13" name="Imagen 11"/>
          <p:cNvPicPr>
            <a:picLocks noChangeAspect="1"/>
          </p:cNvPicPr>
          <p:nvPr/>
        </p:nvPicPr>
        <p:blipFill rotWithShape="1">
          <a:blip r:embed="rId3" cstate="print">
            <a:extLst>
              <a:ext uri="{28A0092B-C50C-407E-A947-70E740481C1C}">
                <a14:useLocalDpi xmlns:a14="http://schemas.microsoft.com/office/drawing/2010/main" val="0"/>
              </a:ext>
            </a:extLst>
          </a:blip>
          <a:srcRect l="8187" r="4727"/>
          <a:stretch/>
        </p:blipFill>
        <p:spPr>
          <a:xfrm>
            <a:off x="8148356" y="1412169"/>
            <a:ext cx="1881053" cy="1068000"/>
          </a:xfrm>
          <a:prstGeom prst="rect">
            <a:avLst/>
          </a:prstGeom>
        </p:spPr>
      </p:pic>
      <p:pic>
        <p:nvPicPr>
          <p:cNvPr id="14" name="Picture Placeholder 7"/>
          <p:cNvPicPr>
            <a:picLocks noChangeAspect="1"/>
          </p:cNvPicPr>
          <p:nvPr/>
        </p:nvPicPr>
        <p:blipFill>
          <a:blip r:embed="rId4" cstate="print">
            <a:extLst>
              <a:ext uri="{28A0092B-C50C-407E-A947-70E740481C1C}">
                <a14:useLocalDpi xmlns:a14="http://schemas.microsoft.com/office/drawing/2010/main" val="0"/>
              </a:ext>
            </a:extLst>
          </a:blip>
          <a:srcRect l="2383" r="2383"/>
          <a:stretch>
            <a:fillRect/>
          </a:stretch>
        </p:blipFill>
        <p:spPr>
          <a:xfrm>
            <a:off x="6434824" y="1139786"/>
            <a:ext cx="1505784" cy="1524073"/>
          </a:xfrm>
          <a:prstGeom prst="ellipse">
            <a:avLst/>
          </a:prstGeom>
        </p:spPr>
      </p:pic>
      <p:sp>
        <p:nvSpPr>
          <p:cNvPr id="22" name="Marcador de texto 15"/>
          <p:cNvSpPr txBox="1">
            <a:spLocks/>
          </p:cNvSpPr>
          <p:nvPr/>
        </p:nvSpPr>
        <p:spPr>
          <a:xfrm>
            <a:off x="6434927" y="4571739"/>
            <a:ext cx="5093775" cy="414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smtClean="0"/>
              <a:t>Doctor – Information Systems (PhD)</a:t>
            </a:r>
            <a:endParaRPr lang="es-ES" sz="1800" dirty="0"/>
          </a:p>
        </p:txBody>
      </p:sp>
      <p:sp>
        <p:nvSpPr>
          <p:cNvPr id="23" name="Marcador de texto 16"/>
          <p:cNvSpPr txBox="1">
            <a:spLocks/>
          </p:cNvSpPr>
          <p:nvPr/>
        </p:nvSpPr>
        <p:spPr>
          <a:xfrm>
            <a:off x="6434824" y="3616867"/>
            <a:ext cx="5093775"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ENCAMINA</a:t>
            </a:r>
            <a:endParaRPr lang="es-ES" sz="1800" dirty="0"/>
          </a:p>
        </p:txBody>
      </p:sp>
      <p:sp>
        <p:nvSpPr>
          <p:cNvPr id="24" name="Marcador de texto 17"/>
          <p:cNvSpPr txBox="1">
            <a:spLocks/>
          </p:cNvSpPr>
          <p:nvPr/>
        </p:nvSpPr>
        <p:spPr>
          <a:xfrm>
            <a:off x="6434825" y="5049175"/>
            <a:ext cx="5093775"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MCSE, MCSA, MCTS, MCITP, MCAD, MCSD, MCPS</a:t>
            </a:r>
            <a:endParaRPr lang="es-ES" sz="1800" dirty="0"/>
          </a:p>
        </p:txBody>
      </p:sp>
      <p:sp>
        <p:nvSpPr>
          <p:cNvPr id="25" name="Marcador de texto 18"/>
          <p:cNvSpPr txBox="1">
            <a:spLocks/>
          </p:cNvSpPr>
          <p:nvPr/>
        </p:nvSpPr>
        <p:spPr>
          <a:xfrm>
            <a:off x="6434824" y="5526611"/>
            <a:ext cx="5093775"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smtClean="0"/>
              <a:t>http://blogs.encamina.com/everyware/</a:t>
            </a:r>
            <a:endParaRPr lang="es-ES" sz="1800" dirty="0"/>
          </a:p>
        </p:txBody>
      </p:sp>
      <p:sp>
        <p:nvSpPr>
          <p:cNvPr id="26" name="Marcador de texto 19"/>
          <p:cNvSpPr txBox="1">
            <a:spLocks/>
          </p:cNvSpPr>
          <p:nvPr/>
        </p:nvSpPr>
        <p:spPr>
          <a:xfrm>
            <a:off x="6434824" y="6004048"/>
            <a:ext cx="5093775"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a:t>
            </a:r>
            <a:r>
              <a:rPr lang="en-US" sz="1800" dirty="0" err="1" smtClean="0"/>
              <a:t>JavierPallo</a:t>
            </a:r>
            <a:endParaRPr lang="es-ES" sz="1800" dirty="0"/>
          </a:p>
        </p:txBody>
      </p:sp>
      <p:sp>
        <p:nvSpPr>
          <p:cNvPr id="27" name="Marcador de texto 20"/>
          <p:cNvSpPr txBox="1">
            <a:spLocks/>
          </p:cNvSpPr>
          <p:nvPr/>
        </p:nvSpPr>
        <p:spPr>
          <a:xfrm>
            <a:off x="6434925" y="4094303"/>
            <a:ext cx="5093775" cy="414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Director ENCAMINA Madrid</a:t>
            </a:r>
            <a:endParaRPr lang="es-ES" sz="1800" dirty="0"/>
          </a:p>
        </p:txBody>
      </p:sp>
      <p:sp>
        <p:nvSpPr>
          <p:cNvPr id="28" name="Título 1"/>
          <p:cNvSpPr txBox="1">
            <a:spLocks/>
          </p:cNvSpPr>
          <p:nvPr/>
        </p:nvSpPr>
        <p:spPr>
          <a:xfrm>
            <a:off x="6279619" y="2112900"/>
            <a:ext cx="8023123" cy="1687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r>
              <a:rPr lang="en-US" sz="4400" dirty="0" smtClean="0"/>
              <a:t>Javier Menéndez Pallo</a:t>
            </a:r>
            <a:endParaRPr lang="es-ES" sz="4400" dirty="0"/>
          </a:p>
        </p:txBody>
      </p:sp>
      <p:pic>
        <p:nvPicPr>
          <p:cNvPr id="29" name="Picture 4" descr="http://files.carrizosasextocurso.webnode.es/200000010-cb1d8cc17a/LOGO-GRUPO-SM.jpg"/>
          <p:cNvPicPr>
            <a:picLocks noChangeAspect="1" noChangeArrowheads="1"/>
          </p:cNvPicPr>
          <p:nvPr/>
        </p:nvPicPr>
        <p:blipFill>
          <a:blip r:embed="rId5"/>
          <a:srcRect/>
          <a:stretch>
            <a:fillRect/>
          </a:stretch>
        </p:blipFill>
        <p:spPr bwMode="auto">
          <a:xfrm>
            <a:off x="2268009" y="1350807"/>
            <a:ext cx="1347181" cy="1207973"/>
          </a:xfrm>
          <a:prstGeom prst="rect">
            <a:avLst/>
          </a:prstGeom>
          <a:noFill/>
        </p:spPr>
      </p:pic>
      <p:sp>
        <p:nvSpPr>
          <p:cNvPr id="30" name="Text Placeholder 2"/>
          <p:cNvSpPr>
            <a:spLocks noGrp="1"/>
          </p:cNvSpPr>
          <p:nvPr>
            <p:ph type="body" sz="quarter" idx="14"/>
          </p:nvPr>
        </p:nvSpPr>
        <p:spPr>
          <a:xfrm>
            <a:off x="490605" y="3616867"/>
            <a:ext cx="5683672" cy="414338"/>
          </a:xfrm>
        </p:spPr>
        <p:txBody>
          <a:bodyPr>
            <a:normAutofit/>
          </a:bodyPr>
          <a:lstStyle/>
          <a:p>
            <a:r>
              <a:rPr lang="es-ES" sz="1800" dirty="0"/>
              <a:t>Grupo SM</a:t>
            </a:r>
          </a:p>
        </p:txBody>
      </p:sp>
      <p:sp>
        <p:nvSpPr>
          <p:cNvPr id="31" name="Text Placeholder 3"/>
          <p:cNvSpPr>
            <a:spLocks noGrp="1"/>
          </p:cNvSpPr>
          <p:nvPr>
            <p:ph type="body" sz="quarter" idx="12"/>
          </p:nvPr>
        </p:nvSpPr>
        <p:spPr>
          <a:xfrm>
            <a:off x="490706" y="4094303"/>
            <a:ext cx="5683672" cy="414338"/>
          </a:xfrm>
        </p:spPr>
        <p:txBody>
          <a:bodyPr>
            <a:normAutofit/>
          </a:bodyPr>
          <a:lstStyle/>
          <a:p>
            <a:r>
              <a:rPr lang="es-ES" sz="1800" dirty="0"/>
              <a:t>Director de Sistemas en Grupo SM</a:t>
            </a:r>
          </a:p>
          <a:p>
            <a:endParaRPr lang="es-ES" sz="1800" dirty="0"/>
          </a:p>
        </p:txBody>
      </p:sp>
      <p:sp>
        <p:nvSpPr>
          <p:cNvPr id="32" name="Text Placeholder 4"/>
          <p:cNvSpPr>
            <a:spLocks noGrp="1"/>
          </p:cNvSpPr>
          <p:nvPr>
            <p:ph type="body" sz="quarter" idx="13"/>
          </p:nvPr>
        </p:nvSpPr>
        <p:spPr>
          <a:xfrm>
            <a:off x="490706" y="4571739"/>
            <a:ext cx="5683672" cy="414338"/>
          </a:xfrm>
        </p:spPr>
        <p:txBody>
          <a:bodyPr>
            <a:normAutofit/>
          </a:bodyPr>
          <a:lstStyle/>
          <a:p>
            <a:r>
              <a:rPr lang="es-ES" sz="1800" dirty="0"/>
              <a:t>CC. Físicas, Cálculo. MBA.</a:t>
            </a:r>
          </a:p>
          <a:p>
            <a:endParaRPr lang="es-ES" sz="1800" dirty="0"/>
          </a:p>
        </p:txBody>
      </p:sp>
      <p:sp>
        <p:nvSpPr>
          <p:cNvPr id="33" name="Text Placeholder 8"/>
          <p:cNvSpPr>
            <a:spLocks noGrp="1"/>
          </p:cNvSpPr>
          <p:nvPr>
            <p:ph type="body" sz="quarter" idx="17"/>
          </p:nvPr>
        </p:nvSpPr>
        <p:spPr>
          <a:xfrm>
            <a:off x="490605" y="5049175"/>
            <a:ext cx="5683672" cy="414338"/>
          </a:xfrm>
        </p:spPr>
        <p:txBody>
          <a:bodyPr>
            <a:normAutofit/>
          </a:bodyPr>
          <a:lstStyle/>
          <a:p>
            <a:r>
              <a:rPr lang="es-ES" sz="1800" dirty="0"/>
              <a:t>@</a:t>
            </a:r>
            <a:r>
              <a:rPr lang="es-ES" sz="1800" dirty="0" err="1"/>
              <a:t>jgarridopino</a:t>
            </a:r>
            <a:endParaRPr lang="es-ES" sz="1800" dirty="0"/>
          </a:p>
          <a:p>
            <a:endParaRPr lang="es-ES" sz="1800" dirty="0"/>
          </a:p>
        </p:txBody>
      </p:sp>
    </p:spTree>
    <p:extLst>
      <p:ext uri="{BB962C8B-B14F-4D97-AF65-F5344CB8AC3E}">
        <p14:creationId xmlns:p14="http://schemas.microsoft.com/office/powerpoint/2010/main" val="6582411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Javier </a:t>
            </a:r>
            <a:r>
              <a:rPr lang="en-US" dirty="0" err="1" smtClean="0"/>
              <a:t>Garrido</a:t>
            </a:r>
            <a:r>
              <a:rPr lang="en-US" dirty="0" smtClean="0"/>
              <a:t> del </a:t>
            </a:r>
            <a:r>
              <a:rPr lang="en-US" dirty="0" err="1" smtClean="0"/>
              <a:t>Pino</a:t>
            </a:r>
            <a:endParaRPr lang="es-ES"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766916" y="929147"/>
            <a:ext cx="2428568" cy="2428568"/>
          </a:xfrm>
        </p:spPr>
      </p:pic>
      <p:pic>
        <p:nvPicPr>
          <p:cNvPr id="11" name="Picture 4" descr="http://files.carrizosasextocurso.webnode.es/200000010-cb1d8cc17a/LOGO-GRUPO-SM.jpg"/>
          <p:cNvPicPr>
            <a:picLocks noChangeAspect="1" noChangeArrowheads="1"/>
          </p:cNvPicPr>
          <p:nvPr/>
        </p:nvPicPr>
        <p:blipFill>
          <a:blip r:embed="rId3"/>
          <a:srcRect/>
          <a:stretch>
            <a:fillRect/>
          </a:stretch>
        </p:blipFill>
        <p:spPr bwMode="auto">
          <a:xfrm>
            <a:off x="1161095" y="3652354"/>
            <a:ext cx="1886905" cy="1691926"/>
          </a:xfrm>
          <a:prstGeom prst="rect">
            <a:avLst/>
          </a:prstGeom>
          <a:noFill/>
        </p:spPr>
      </p:pic>
      <p:sp>
        <p:nvSpPr>
          <p:cNvPr id="3" name="Text Placeholder 2"/>
          <p:cNvSpPr>
            <a:spLocks noGrp="1"/>
          </p:cNvSpPr>
          <p:nvPr>
            <p:ph type="body" sz="quarter" idx="14"/>
          </p:nvPr>
        </p:nvSpPr>
        <p:spPr/>
        <p:txBody>
          <a:bodyPr>
            <a:normAutofit fontScale="92500" lnSpcReduction="10000"/>
          </a:bodyPr>
          <a:lstStyle/>
          <a:p>
            <a:r>
              <a:rPr lang="es-ES" dirty="0"/>
              <a:t>Grupo SM</a:t>
            </a:r>
          </a:p>
        </p:txBody>
      </p:sp>
      <p:sp>
        <p:nvSpPr>
          <p:cNvPr id="4" name="Text Placeholder 3"/>
          <p:cNvSpPr>
            <a:spLocks noGrp="1"/>
          </p:cNvSpPr>
          <p:nvPr>
            <p:ph type="body" sz="quarter" idx="12"/>
          </p:nvPr>
        </p:nvSpPr>
        <p:spPr/>
        <p:txBody>
          <a:bodyPr>
            <a:normAutofit fontScale="92500" lnSpcReduction="10000"/>
          </a:bodyPr>
          <a:lstStyle/>
          <a:p>
            <a:r>
              <a:rPr lang="es-ES" dirty="0"/>
              <a:t>Director de Sistemas en Grupo SM</a:t>
            </a:r>
          </a:p>
          <a:p>
            <a:endParaRPr lang="es-ES" dirty="0"/>
          </a:p>
        </p:txBody>
      </p:sp>
      <p:sp>
        <p:nvSpPr>
          <p:cNvPr id="5" name="Text Placeholder 4"/>
          <p:cNvSpPr>
            <a:spLocks noGrp="1"/>
          </p:cNvSpPr>
          <p:nvPr>
            <p:ph type="body" sz="quarter" idx="13"/>
          </p:nvPr>
        </p:nvSpPr>
        <p:spPr/>
        <p:txBody>
          <a:bodyPr>
            <a:normAutofit fontScale="92500" lnSpcReduction="10000"/>
          </a:bodyPr>
          <a:lstStyle/>
          <a:p>
            <a:r>
              <a:rPr lang="es-ES" dirty="0"/>
              <a:t>CC. Físicas, Cálculo. MBA.</a:t>
            </a:r>
          </a:p>
          <a:p>
            <a:endParaRPr lang="es-ES" dirty="0"/>
          </a:p>
        </p:txBody>
      </p:sp>
      <p:sp>
        <p:nvSpPr>
          <p:cNvPr id="9" name="Text Placeholder 8"/>
          <p:cNvSpPr>
            <a:spLocks noGrp="1"/>
          </p:cNvSpPr>
          <p:nvPr>
            <p:ph type="body" sz="quarter" idx="17"/>
          </p:nvPr>
        </p:nvSpPr>
        <p:spPr>
          <a:xfrm>
            <a:off x="3726323" y="4944577"/>
            <a:ext cx="8023225" cy="414338"/>
          </a:xfrm>
        </p:spPr>
        <p:txBody>
          <a:bodyPr>
            <a:normAutofit fontScale="92500" lnSpcReduction="10000"/>
          </a:bodyPr>
          <a:lstStyle/>
          <a:p>
            <a:r>
              <a:rPr lang="es-ES" dirty="0"/>
              <a:t>@</a:t>
            </a:r>
            <a:r>
              <a:rPr lang="es-ES" dirty="0" err="1"/>
              <a:t>jgarridopino</a:t>
            </a:r>
            <a:endParaRPr lang="es-ES" dirty="0"/>
          </a:p>
          <a:p>
            <a:endParaRPr lang="es-ES" dirty="0"/>
          </a:p>
        </p:txBody>
      </p:sp>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Javier Menéndez Pallo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Doctor – Information Systems (PhD)</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ENCAMINA</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MCSE, MCSA, MCTS, MCITP, MCAD, MCSD, MCPS</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http://blogs.encamina.com/everyware/</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JavierPallo</a:t>
            </a:r>
            <a:endParaRPr lang="es-ES" dirty="0"/>
          </a:p>
        </p:txBody>
      </p:sp>
      <p:pic>
        <p:nvPicPr>
          <p:cNvPr id="12" name="Imagen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078" y="3763392"/>
            <a:ext cx="2160000" cy="1068000"/>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smtClean="0"/>
              <a:t>Director ENCAMINA Madrid</a:t>
            </a:r>
            <a:endParaRPr lang="es-ES" dirty="0"/>
          </a:p>
        </p:txBody>
      </p:sp>
      <p:pic>
        <p:nvPicPr>
          <p:cNvPr id="8" name="Picture Placeholder 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383" r="2383"/>
          <a:stretch>
            <a:fillRect/>
          </a:stretch>
        </p:blipFill>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1326"/>
          <a:stretch/>
        </p:blipFill>
        <p:spPr>
          <a:xfrm>
            <a:off x="679591" y="4924425"/>
            <a:ext cx="2603218" cy="872274"/>
          </a:xfrm>
          <a:prstGeom prst="rect">
            <a:avLst/>
          </a:prstGeom>
        </p:spPr>
      </p:pic>
    </p:spTree>
    <p:extLst>
      <p:ext uri="{BB962C8B-B14F-4D97-AF65-F5344CB8AC3E}">
        <p14:creationId xmlns:p14="http://schemas.microsoft.com/office/powerpoint/2010/main" val="26103604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¿Por qué una Red Social Corporativa?</a:t>
            </a:r>
            <a:endParaRPr lang="es-ES" dirty="0"/>
          </a:p>
        </p:txBody>
      </p:sp>
      <p:pic>
        <p:nvPicPr>
          <p:cNvPr id="5" name="Marcador de posición de imagen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sndAc>
          <p:stSnd>
            <p:snd r:embed="rId2" name="bird-reiger!.wav"/>
          </p:stSnd>
        </p:sndAc>
      </p:transition>
    </mc:Choice>
    <mc:Fallback xmlns="">
      <p:transition spd="slow">
        <p:fade/>
        <p:sndAc>
          <p:stSnd>
            <p:snd r:embed="rId4" name="bird-reiger!.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695325" y="2513013"/>
            <a:ext cx="10420350" cy="2387600"/>
          </a:xfrm>
        </p:spPr>
        <p:txBody>
          <a:bodyPr>
            <a:noAutofit/>
          </a:bodyPr>
          <a:lstStyle/>
          <a:p>
            <a:r>
              <a:rPr lang="es-ES" sz="3600" dirty="0" smtClean="0"/>
              <a:t>“Las redes sociales corporativas estarán presentes en el </a:t>
            </a:r>
            <a:r>
              <a:rPr lang="es-ES" sz="3600" dirty="0"/>
              <a:t>20 por ciento de las </a:t>
            </a:r>
            <a:r>
              <a:rPr lang="es-ES" sz="3600" dirty="0" smtClean="0"/>
              <a:t>organizaciones (durante este año) como </a:t>
            </a:r>
            <a:r>
              <a:rPr lang="es-ES" sz="3600" dirty="0"/>
              <a:t>principal herramienta de </a:t>
            </a:r>
            <a:r>
              <a:rPr lang="es-ES" sz="3600" dirty="0" smtClean="0"/>
              <a:t>comunicación.” </a:t>
            </a:r>
            <a:br>
              <a:rPr lang="es-ES" sz="3600" dirty="0" smtClean="0"/>
            </a:br>
            <a:r>
              <a:rPr lang="es-ES" sz="3600" dirty="0" smtClean="0"/>
              <a:t/>
            </a:r>
            <a:br>
              <a:rPr lang="es-ES" sz="3600" dirty="0" smtClean="0"/>
            </a:br>
            <a:r>
              <a:rPr lang="es-ES" sz="3600" dirty="0" smtClean="0"/>
              <a:t>“Vivirán </a:t>
            </a:r>
            <a:r>
              <a:rPr lang="es-ES" sz="3600" dirty="0"/>
              <a:t>un ritmo anual de crecimiento del 61 por </a:t>
            </a:r>
            <a:r>
              <a:rPr lang="es-ES" sz="3600" dirty="0" smtClean="0"/>
              <a:t>ciento por lo que deben ser consideradas un asunto estratégico.“</a:t>
            </a:r>
            <a:endParaRPr lang="en-US" sz="3600" dirty="0"/>
          </a:p>
        </p:txBody>
      </p:sp>
      <p:sp>
        <p:nvSpPr>
          <p:cNvPr id="5" name="Subtítulo 4"/>
          <p:cNvSpPr>
            <a:spLocks noGrp="1"/>
          </p:cNvSpPr>
          <p:nvPr>
            <p:ph type="subTitle" idx="1"/>
          </p:nvPr>
        </p:nvSpPr>
        <p:spPr>
          <a:xfrm>
            <a:off x="2924175" y="5535613"/>
            <a:ext cx="9144000" cy="836612"/>
          </a:xfrm>
        </p:spPr>
        <p:txBody>
          <a:bodyPr/>
          <a:lstStyle/>
          <a:p>
            <a:pPr algn="r">
              <a:spcBef>
                <a:spcPts val="0"/>
              </a:spcBef>
            </a:pPr>
            <a:r>
              <a:rPr lang="en-US" i="1" dirty="0" smtClean="0">
                <a:solidFill>
                  <a:srgbClr val="FC620C"/>
                </a:solidFill>
                <a:latin typeface="Segoe Pro Display" panose="020B0502040504020203" pitchFamily="34" charset="0"/>
              </a:rPr>
              <a:t>Web, Gartner &amp; Forrester</a:t>
            </a:r>
            <a:endParaRPr lang="en-US" dirty="0">
              <a:solidFill>
                <a:srgbClr val="FC620C"/>
              </a:solidFill>
              <a:latin typeface="Segoe Pro Display" panose="020B0502040504020203" pitchFamily="34" charset="0"/>
            </a:endParaRPr>
          </a:p>
        </p:txBody>
      </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695325" y="2513013"/>
            <a:ext cx="10420350" cy="2387600"/>
          </a:xfrm>
        </p:spPr>
        <p:txBody>
          <a:bodyPr>
            <a:normAutofit fontScale="90000"/>
          </a:bodyPr>
          <a:lstStyle/>
          <a:p>
            <a:r>
              <a:rPr lang="en-US" dirty="0"/>
              <a:t>Organizational success with social media is fundamentally a leadership and management challenge, not a technology implementation.</a:t>
            </a:r>
          </a:p>
        </p:txBody>
      </p:sp>
      <p:sp>
        <p:nvSpPr>
          <p:cNvPr id="5" name="Subtítulo 4"/>
          <p:cNvSpPr>
            <a:spLocks noGrp="1"/>
          </p:cNvSpPr>
          <p:nvPr>
            <p:ph type="subTitle" idx="1"/>
          </p:nvPr>
        </p:nvSpPr>
        <p:spPr>
          <a:xfrm>
            <a:off x="2924175" y="5535613"/>
            <a:ext cx="9144000" cy="836612"/>
          </a:xfrm>
        </p:spPr>
        <p:txBody>
          <a:bodyPr/>
          <a:lstStyle/>
          <a:p>
            <a:pPr algn="r">
              <a:spcBef>
                <a:spcPts val="0"/>
              </a:spcBef>
            </a:pPr>
            <a:r>
              <a:rPr lang="en-US" i="1" dirty="0">
                <a:solidFill>
                  <a:srgbClr val="FC620C"/>
                </a:solidFill>
                <a:latin typeface="Segoe Pro Display" panose="020B0502040504020203" pitchFamily="34" charset="0"/>
              </a:rPr>
              <a:t>The Social Organization: How to Use Social Media…</a:t>
            </a:r>
          </a:p>
          <a:p>
            <a:pPr algn="r">
              <a:spcBef>
                <a:spcPts val="0"/>
              </a:spcBef>
            </a:pPr>
            <a:r>
              <a:rPr lang="en-US" dirty="0">
                <a:solidFill>
                  <a:srgbClr val="FC620C"/>
                </a:solidFill>
                <a:latin typeface="Segoe Pro Display" panose="020B0502040504020203" pitchFamily="34" charset="0"/>
              </a:rPr>
              <a:t>Gartner </a:t>
            </a:r>
            <a:r>
              <a:rPr lang="en-US" dirty="0" smtClean="0">
                <a:solidFill>
                  <a:srgbClr val="FC620C"/>
                </a:solidFill>
                <a:latin typeface="Segoe Pro Display" panose="020B0502040504020203" pitchFamily="34" charset="0"/>
              </a:rPr>
              <a:t>Research</a:t>
            </a:r>
            <a:endParaRPr lang="en-US" dirty="0">
              <a:solidFill>
                <a:srgbClr val="FC620C"/>
              </a:solidFill>
              <a:latin typeface="Segoe Pro Display" panose="020B0502040504020203" pitchFamily="34" charset="0"/>
            </a:endParaRPr>
          </a:p>
        </p:txBody>
      </p:sp>
    </p:spTree>
    <p:extLst>
      <p:ext uri="{BB962C8B-B14F-4D97-AF65-F5344CB8AC3E}">
        <p14:creationId xmlns:p14="http://schemas.microsoft.com/office/powerpoint/2010/main" val="3647151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CRASH2.WAV"/>
          </p:stSnd>
        </p:sndAc>
      </p:transition>
    </mc:Choice>
    <mc:Fallback xmlns="">
      <p:transition spd="slow">
        <p:fade/>
        <p:sndAc>
          <p:stSnd>
            <p:snd r:embed="rId3" name="CRASH2.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¿Existe ROI?</a:t>
            </a:r>
            <a:br>
              <a:rPr lang="es-ES" dirty="0" smtClean="0"/>
            </a:br>
            <a:r>
              <a:rPr lang="es-ES" dirty="0" smtClean="0"/>
              <a:t>Es una guerra perdida? Corporativa?</a:t>
            </a:r>
            <a:endParaRPr lang="es-ES"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556" r="5556"/>
          <a:stretch>
            <a:fillRect/>
          </a:stretch>
        </p:blipFill>
        <p:spPr/>
      </p:pic>
    </p:spTree>
    <p:extLst>
      <p:ext uri="{BB962C8B-B14F-4D97-AF65-F5344CB8AC3E}">
        <p14:creationId xmlns:p14="http://schemas.microsoft.com/office/powerpoint/2010/main" val="27691820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1233</Words>
  <Application>Microsoft Office PowerPoint</Application>
  <PresentationFormat>Widescreen</PresentationFormat>
  <Paragraphs>167</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Segoe Pro Display</vt:lpstr>
      <vt:lpstr>Rabiohead</vt:lpstr>
      <vt:lpstr>Segoe UI </vt:lpstr>
      <vt:lpstr>MV Boli</vt:lpstr>
      <vt:lpstr>Calibri</vt:lpstr>
      <vt:lpstr>Wingdings</vt:lpstr>
      <vt:lpstr>Arial</vt:lpstr>
      <vt:lpstr>Segoe UI Light</vt:lpstr>
      <vt:lpstr>Times New Roman</vt:lpstr>
      <vt:lpstr>Segoe UI</vt:lpstr>
      <vt:lpstr>Tema de Office</vt:lpstr>
      <vt:lpstr>PowerPoint Presentation</vt:lpstr>
      <vt:lpstr>PowerPoint Presentation</vt:lpstr>
      <vt:lpstr>Yammer y la innovación en Marketing Caso de Éxito Grupo SM - ENCAMINA</vt:lpstr>
      <vt:lpstr>Javier Garrido del Pino</vt:lpstr>
      <vt:lpstr>Javier Menéndez Pallo</vt:lpstr>
      <vt:lpstr>¿Por qué una Red Social Corporativa?</vt:lpstr>
      <vt:lpstr>“Las redes sociales corporativas estarán presentes en el 20 por ciento de las organizaciones (durante este año) como principal herramienta de comunicación.”   “Vivirán un ritmo anual de crecimiento del 61 por ciento por lo que deben ser consideradas un asunto estratégico.“</vt:lpstr>
      <vt:lpstr>Organizational success with social media is fundamentally a leadership and management challenge, not a technology implementation.</vt:lpstr>
      <vt:lpstr>¿Existe ROI? Es una guerra perdida? Corporativa?</vt:lpstr>
      <vt:lpstr>Somos personas.  Evolucionamos. La máquina de café no almacena información. </vt:lpstr>
      <vt:lpstr>Las claves del Éxito: los 4 fantásticos</vt:lpstr>
      <vt:lpstr>Yammer en concierto </vt:lpstr>
      <vt:lpstr>PowerPoint Presentation</vt:lpstr>
      <vt:lpstr>PowerPoint Presentation</vt:lpstr>
      <vt:lpstr>PowerPoint Presentation</vt:lpstr>
      <vt:lpstr>PowerPoint Presentation</vt:lpstr>
      <vt:lpstr>Caso de Exito: Grupo SM</vt:lpstr>
      <vt:lpstr>Red social corporativo   Proyecto MiradaSMart     </vt:lpstr>
      <vt:lpstr>PowerPoint Presentation</vt:lpstr>
      <vt:lpstr>¿Por qué una red de talento?</vt:lpstr>
      <vt:lpstr>MiradaSMart: El reto</vt:lpstr>
      <vt:lpstr>MiradaSMart: Objetivos</vt:lpstr>
      <vt:lpstr>Los comienzos. ¿Que buscábamos?</vt:lpstr>
      <vt:lpstr>MiradaSMart. El proyecto</vt:lpstr>
      <vt:lpstr>MiradaSMart: ¿De qué hablamos?</vt:lpstr>
      <vt:lpstr>MiradaSMart: ¿De qué hablamos?</vt:lpstr>
      <vt:lpstr>MiradaSMart: ¿De qué hablamos?</vt:lpstr>
      <vt:lpstr>MiradaSMart: y en 15 días…..</vt:lpstr>
      <vt:lpstr>MiradaSMart: Claves del éxito</vt:lpstr>
      <vt:lpstr>PowerPoint Presentation</vt:lpstr>
      <vt:lpstr>MiradaSMart: Retos en curso</vt:lpstr>
      <vt:lpstr>Ciclo de innovación</vt:lpstr>
      <vt:lpstr>Ciclo de innovación</vt:lpstr>
      <vt:lpstr>Para terminar,    Lo que no debes hacer….</vt:lpstr>
      <vt:lpstr>PowerPoint Presentation</vt:lpstr>
      <vt:lpstr>Q&amp;A</vt:lpstr>
      <vt:lpstr>Javier Garrido del Pino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Javier Menéndez Pallo</cp:lastModifiedBy>
  <cp:revision>110</cp:revision>
  <dcterms:created xsi:type="dcterms:W3CDTF">2013-08-20T12:49:39Z</dcterms:created>
  <dcterms:modified xsi:type="dcterms:W3CDTF">2015-06-08T20:55:12Z</dcterms:modified>
</cp:coreProperties>
</file>